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5" r:id="rId1"/>
  </p:sldMasterIdLst>
  <p:notesMasterIdLst>
    <p:notesMasterId r:id="rId21"/>
  </p:notesMasterIdLst>
  <p:sldIdLst>
    <p:sldId id="256" r:id="rId2"/>
    <p:sldId id="266" r:id="rId3"/>
    <p:sldId id="267" r:id="rId4"/>
    <p:sldId id="276" r:id="rId5"/>
    <p:sldId id="272" r:id="rId6"/>
    <p:sldId id="273" r:id="rId7"/>
    <p:sldId id="257" r:id="rId8"/>
    <p:sldId id="277" r:id="rId9"/>
    <p:sldId id="275" r:id="rId10"/>
    <p:sldId id="268" r:id="rId11"/>
    <p:sldId id="278" r:id="rId12"/>
    <p:sldId id="263" r:id="rId13"/>
    <p:sldId id="264" r:id="rId14"/>
    <p:sldId id="283" r:id="rId15"/>
    <p:sldId id="262" r:id="rId16"/>
    <p:sldId id="280" r:id="rId17"/>
    <p:sldId id="282" r:id="rId18"/>
    <p:sldId id="279" r:id="rId19"/>
    <p:sldId id="281" r:id="rId20"/>
  </p:sldIdLst>
  <p:sldSz cx="12192000" cy="6858000"/>
  <p:notesSz cx="7010400" cy="9296400"/>
  <p:custShowLst>
    <p:custShow name="Custom Show 1" id="0">
      <p:sldLst>
        <p:sld r:id="rId2"/>
        <p:sld r:id="rId3"/>
        <p:sld r:id="rId4"/>
        <p:sld r:id="rId8"/>
        <p:sld r:id="rId11"/>
        <p:sld r:id="rId13"/>
        <p:sld r:id="rId14"/>
        <p:sld r:id="rId16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nthia Hernandez" initials="CH" lastIdx="0" clrIdx="0">
    <p:extLst>
      <p:ext uri="{19B8F6BF-5375-455C-9EA6-DF929625EA0E}">
        <p15:presenceInfo xmlns:p15="http://schemas.microsoft.com/office/powerpoint/2012/main" userId="S-1-5-21-617823105-679436783-1847928074-3464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4660"/>
  </p:normalViewPr>
  <p:slideViewPr>
    <p:cSldViewPr snapToGrid="0">
      <p:cViewPr varScale="1">
        <p:scale>
          <a:sx n="85" d="100"/>
          <a:sy n="85" d="100"/>
        </p:scale>
        <p:origin x="2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6435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7D5A4584-5AF5-4971-8BCA-359E4E82D544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8" rIns="93175" bIns="465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8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4A569278-6F74-432E-885F-55ED910DDB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7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9278-6F74-432E-885F-55ED910DDB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3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9278-6F74-432E-885F-55ED910DDBB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1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8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5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3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0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6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9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9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0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1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9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1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2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77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walters@southtexascolleg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HR_Payroll@southtexascollege.edu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181" y="902809"/>
            <a:ext cx="11848985" cy="401443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b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Notice of Employment</a:t>
            </a:r>
            <a:b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ADJUNCT and OVERLOAD </a:t>
            </a:r>
            <a:b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b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Mark A Walters</a:t>
            </a:r>
            <a:b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HR-Payroll Specialist</a:t>
            </a:r>
            <a:b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b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4000" dirty="0">
                <a:latin typeface="Andalus" panose="02020603050405020304" pitchFamily="18" charset="-78"/>
                <a:cs typeface="Andalus" panose="02020603050405020304" pitchFamily="18" charset="-78"/>
              </a:rPr>
              <a:t>956-872-3730</a:t>
            </a:r>
            <a:br>
              <a:rPr lang="en-US" sz="4000"/>
            </a:br>
            <a:r>
              <a:rPr lang="en-US" sz="200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mwalters@</a:t>
            </a:r>
            <a:r>
              <a:rPr lang="en-US" sz="2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southtexascollege.edu</a:t>
            </a:r>
            <a:r>
              <a:rPr lang="en-US" sz="20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b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026" name="Picture 1" descr="cid:image001.png@01D0DABA.70A94CA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1" y="5464099"/>
            <a:ext cx="3280935" cy="84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48693" y="5820937"/>
            <a:ext cx="158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02/27/2020</a:t>
            </a:r>
          </a:p>
          <a:p>
            <a:pPr algn="ctr"/>
            <a:r>
              <a:rPr lang="en-US" dirty="0"/>
              <a:t>CH</a:t>
            </a:r>
          </a:p>
        </p:txBody>
      </p:sp>
    </p:spTree>
    <p:extLst>
      <p:ext uri="{BB962C8B-B14F-4D97-AF65-F5344CB8AC3E}">
        <p14:creationId xmlns:p14="http://schemas.microsoft.com/office/powerpoint/2010/main" val="139324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When is an additional approval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71" y="2398956"/>
            <a:ext cx="11192427" cy="4176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  <a:t>Additional approvals from higher levels are needed when an Instructor is the Department Chair, Dean or the Director. The approval must come from the supervisor above that position </a:t>
            </a:r>
          </a:p>
          <a:p>
            <a:pPr marL="0" indent="0">
              <a:buNone/>
            </a:pPr>
            <a: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  <a:t>Department Chairs, Deans and Directors, etc. can NOT approve for themselves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387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97" y="234174"/>
            <a:ext cx="10563286" cy="1561171"/>
          </a:xfrm>
        </p:spPr>
        <p:txBody>
          <a:bodyPr/>
          <a:lstStyle/>
          <a:p>
            <a:pPr algn="ctr"/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Payroll Distribution Report</a:t>
            </a:r>
            <a:b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Information for Chairs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11" y="2551289"/>
            <a:ext cx="10418374" cy="461868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300" u="sng" dirty="0">
                <a:latin typeface="Andalus" panose="02020603050405020304" pitchFamily="18" charset="-78"/>
                <a:cs typeface="Andalus" panose="02020603050405020304" pitchFamily="18" charset="-78"/>
              </a:rPr>
              <a:t>Fall and Spring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dirty="0">
                <a:latin typeface="Andalus" panose="02020603050405020304" pitchFamily="18" charset="-78"/>
                <a:cs typeface="Andalus" panose="02020603050405020304" pitchFamily="18" charset="-78"/>
              </a:rPr>
              <a:t>Chairs must approve all Adjunct and Overload assignments  on the PDR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dirty="0">
                <a:latin typeface="Andalus" panose="02020603050405020304" pitchFamily="18" charset="-78"/>
                <a:cs typeface="Andalus" panose="02020603050405020304" pitchFamily="18" charset="-78"/>
              </a:rPr>
              <a:t>If changes are noted on PDR, contact HR/Payroll and follow-up with proper documentation</a:t>
            </a:r>
            <a:endParaRPr lang="en-US" sz="2300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u="sng" dirty="0">
                <a:latin typeface="Andalus" panose="02020603050405020304" pitchFamily="18" charset="-78"/>
                <a:cs typeface="Andalus" panose="02020603050405020304" pitchFamily="18" charset="-78"/>
              </a:rPr>
              <a:t>Summer </a:t>
            </a:r>
            <a:endParaRPr lang="en-US" sz="23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dirty="0">
                <a:latin typeface="Andalus" panose="02020603050405020304" pitchFamily="18" charset="-78"/>
                <a:cs typeface="Andalus" panose="02020603050405020304" pitchFamily="18" charset="-78"/>
              </a:rPr>
              <a:t>There are no PDRs generated for the summer sessions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319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309" y="-2887"/>
            <a:ext cx="8591774" cy="662671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80663" y="5597912"/>
            <a:ext cx="2943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Required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88727" y="2977376"/>
            <a:ext cx="95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11+</a:t>
            </a:r>
          </a:p>
        </p:txBody>
      </p:sp>
      <p:sp>
        <p:nvSpPr>
          <p:cNvPr id="26" name="Right Arrow 25"/>
          <p:cNvSpPr/>
          <p:nvPr/>
        </p:nvSpPr>
        <p:spPr>
          <a:xfrm rot="2878013">
            <a:off x="4949756" y="4183002"/>
            <a:ext cx="2989599" cy="540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7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371" y="167269"/>
            <a:ext cx="8657683" cy="6423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1707" y="2653991"/>
            <a:ext cx="94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10+</a:t>
            </a:r>
          </a:p>
        </p:txBody>
      </p:sp>
      <p:sp>
        <p:nvSpPr>
          <p:cNvPr id="5" name="Right Arrow 4"/>
          <p:cNvSpPr/>
          <p:nvPr/>
        </p:nvSpPr>
        <p:spPr>
          <a:xfrm rot="3036485">
            <a:off x="4531186" y="4162150"/>
            <a:ext cx="3217679" cy="57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93620" y="5597912"/>
            <a:ext cx="243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Required</a:t>
            </a:r>
          </a:p>
        </p:txBody>
      </p:sp>
    </p:spTree>
    <p:extLst>
      <p:ext uri="{BB962C8B-B14F-4D97-AF65-F5344CB8AC3E}">
        <p14:creationId xmlns:p14="http://schemas.microsoft.com/office/powerpoint/2010/main" val="219874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051C5-F055-43F3-AA3C-80318009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Calendar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88070D-E2B0-458E-A505-4FA409BD6F07}"/>
              </a:ext>
            </a:extLst>
          </p:cNvPr>
          <p:cNvSpPr/>
          <p:nvPr/>
        </p:nvSpPr>
        <p:spPr>
          <a:xfrm>
            <a:off x="487680" y="2147946"/>
            <a:ext cx="10894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Go to the STC website, click on the Faculty/Staff tab located on top of the page, scroll down and click on the Human Resource tab, scroll all the way down to Employment Resources. (see below)</a:t>
            </a:r>
            <a:endParaRPr lang="en-US" sz="2400" b="1" u="sng" dirty="0">
              <a:solidFill>
                <a:srgbClr val="7030A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16F95F-07FE-4872-8D99-1089E372BA3A}"/>
              </a:ext>
            </a:extLst>
          </p:cNvPr>
          <p:cNvPicPr/>
          <p:nvPr/>
        </p:nvPicPr>
        <p:blipFill rotWithShape="1">
          <a:blip r:embed="rId2"/>
          <a:srcRect l="4008" t="5956" r="1282" b="4389"/>
          <a:stretch/>
        </p:blipFill>
        <p:spPr bwMode="auto">
          <a:xfrm>
            <a:off x="2650730" y="3348275"/>
            <a:ext cx="6608857" cy="3203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ight Arrow 3">
            <a:extLst>
              <a:ext uri="{FF2B5EF4-FFF2-40B4-BE49-F238E27FC236}">
                <a16:creationId xmlns:a16="http://schemas.microsoft.com/office/drawing/2014/main" id="{E705195E-8239-403F-AA07-A860194615AF}"/>
              </a:ext>
            </a:extLst>
          </p:cNvPr>
          <p:cNvSpPr/>
          <p:nvPr/>
        </p:nvSpPr>
        <p:spPr>
          <a:xfrm>
            <a:off x="4683759" y="4949979"/>
            <a:ext cx="360059" cy="211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221" y="0"/>
            <a:ext cx="7178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77" y="469491"/>
            <a:ext cx="10980865" cy="970450"/>
          </a:xfrm>
        </p:spPr>
        <p:txBody>
          <a:bodyPr/>
          <a:lstStyle/>
          <a:p>
            <a:r>
              <a:rPr lang="en-US" sz="5400" dirty="0">
                <a:latin typeface="Andalus" panose="02020603050405020304" pitchFamily="18" charset="-78"/>
                <a:cs typeface="Andalus" panose="02020603050405020304" pitchFamily="18" charset="-78"/>
              </a:rPr>
              <a:t>Reminders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87" y="2638858"/>
            <a:ext cx="10980865" cy="397560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When a full-time faculty is teaching for different departments, use an OVERLOAD NOE if the total load exceeds 15 LHEs. Do not use an Adjunct NOE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A full-time status instructor cannot have a full-time assignment and an adjunct assignment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Any information regarding the calculations for pro-rations should be directed to the Department Chair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Please note that NOEs are due to HR/Payroll PRIOR TO THE ASSIGNMENT START DATE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All approvals must be obtained prior to the assignment start date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57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Andalus" panose="02020603050405020304" pitchFamily="18" charset="-78"/>
                <a:cs typeface="Andalus" panose="02020603050405020304" pitchFamily="18" charset="-78"/>
              </a:rPr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84" y="2297153"/>
            <a:ext cx="10805533" cy="3010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  <a:t>Any NOEs submitted late should have supporting documentation with an explanation as to why it is submitted late and should be approved by the VPAA prior to submission to HR/Payroll </a:t>
            </a:r>
            <a:endParaRPr lang="en-US" sz="3600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300" y="210026"/>
            <a:ext cx="1122939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3600" dirty="0">
                <a:latin typeface="Andalus" panose="02020603050405020304" pitchFamily="18" charset="-78"/>
                <a:cs typeface="Andalus" panose="02020603050405020304" pitchFamily="18" charset="-78"/>
              </a:rPr>
              <a:t>HR/Payroll Office Contacts</a:t>
            </a:r>
          </a:p>
          <a:p>
            <a:endParaRPr 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2400" dirty="0"/>
          </a:p>
          <a:p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Rosisela Salinas			     FT Faculty and FT Faculty Stipends	872-5050</a:t>
            </a:r>
          </a:p>
          <a:p>
            <a:endParaRPr 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Carlos Hernandez		     FT Staff and Staff Special Stipends    872-3806</a:t>
            </a:r>
          </a:p>
          <a:p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		</a:t>
            </a:r>
          </a:p>
          <a:p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Mark Walters			    	     Direct Wage, Work Study, Adjuncts    	872-3730</a:t>
            </a:r>
          </a:p>
          <a:p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and Overloads</a:t>
            </a:r>
          </a:p>
          <a:p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Georgina Marr	               Grant, Auxiliary Staff, Trainers and</a:t>
            </a:r>
          </a:p>
          <a:p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							</a:t>
            </a:r>
            <a:r>
              <a:rPr lang="en-US" sz="2400">
                <a:latin typeface="Andalus" panose="02020603050405020304" pitchFamily="18" charset="-78"/>
                <a:cs typeface="Andalus" panose="02020603050405020304" pitchFamily="18" charset="-78"/>
              </a:rPr>
              <a:t>    Cell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Phone Stipends, FLAC    			872-3802</a:t>
            </a:r>
          </a:p>
          <a:p>
            <a:endParaRPr 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Alicia Correa		     		    Payroll Manager 			         		    	872-3815</a:t>
            </a:r>
          </a:p>
          <a:p>
            <a:endParaRPr 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2000" b="1" dirty="0">
                <a:solidFill>
                  <a:srgbClr val="7030A0"/>
                </a:solidFill>
                <a:latin typeface="Andalus" panose="02020603050405020304" pitchFamily="18" charset="-78"/>
                <a:cs typeface="Andalus" panose="02020603050405020304" pitchFamily="18" charset="-78"/>
                <a:hlinkClick r:id="rId2"/>
              </a:rPr>
              <a:t>HR_Payroll@southtexascollege.edu</a:t>
            </a:r>
            <a:endParaRPr lang="en-US" sz="2000" b="1" dirty="0">
              <a:solidFill>
                <a:srgbClr val="7030A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 </a:t>
            </a:r>
          </a:p>
          <a:p>
            <a:endParaRPr lang="en-US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 descr="Image result for purple phone cartoon pic">
            <a:extLst>
              <a:ext uri="{FF2B5EF4-FFF2-40B4-BE49-F238E27FC236}">
                <a16:creationId xmlns:a16="http://schemas.microsoft.com/office/drawing/2014/main" id="{94605E7D-8FC6-4FFD-860B-D335EFD1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61" y="403066"/>
            <a:ext cx="1008728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Comments</a:t>
            </a:r>
          </a:p>
        </p:txBody>
      </p:sp>
      <p:pic>
        <p:nvPicPr>
          <p:cNvPr id="1026" name="Picture 2" descr="Image result for questions images in purple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005" y="2415233"/>
            <a:ext cx="5018049" cy="392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43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86" y="447188"/>
            <a:ext cx="11058612" cy="970450"/>
          </a:xfrm>
        </p:spPr>
        <p:txBody>
          <a:bodyPr/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When to submit an Adjunct NOE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86" y="2612138"/>
            <a:ext cx="10813286" cy="432667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Adjunct NOE’s are used for those Part-Time Faculty employees that DO NOT have a Full-Time Faculty position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Full-Time Exempt Staff teaching assignments are submitted on the Adjunct NOE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Fall, Spring, Summer and Mini-Mesters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Substitute Teaching by an Adjunct Faculty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Full-Time Lecturers in the Summer sessions are considered Adjunct</a:t>
            </a:r>
          </a:p>
          <a:p>
            <a:pPr marL="0" indent="0">
              <a:buNone/>
            </a:pPr>
            <a:endParaRPr 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946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When to submit an Overload NOE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10" y="2330605"/>
            <a:ext cx="11318488" cy="47838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Fall and Spring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An Overload NOE is used to process payment for additional LHEs beyond 15.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Summer Sessions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All LHEs taught in the summer by full-time regular faculty.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Substitute teaching by a full-time faculty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Full-Time lecturer teaching assignments in the summer are considered Adjunct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Additional payments for large classes or extra class days should be submitted separately on a regular NOE form with justification. Use LARGE CLASS PAYMENT as the position title.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8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68" y="447188"/>
            <a:ext cx="11214730" cy="970450"/>
          </a:xfrm>
        </p:spPr>
        <p:txBody>
          <a:bodyPr/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When to submit an Overload NOE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46" y="2670124"/>
            <a:ext cx="10554574" cy="397411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Do not combine classes from different sessions onto the same form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Do not list the instructor’s entire course load on the form. List only the courses the payment refers to.  Back-up documentation may list all course load but do not include on NOE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Overload forms can only be used for full-time faculty overloads. Teaching or substitute assignments for other full-time staff such as counselors should be submitted on adjunct NOE forms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68" y="447188"/>
            <a:ext cx="11214730" cy="970450"/>
          </a:xfrm>
        </p:spPr>
        <p:txBody>
          <a:bodyPr/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Revisions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3" y="2408664"/>
            <a:ext cx="9098438" cy="465005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9600" dirty="0">
                <a:latin typeface="Andalus" panose="02020603050405020304" pitchFamily="18" charset="-78"/>
                <a:cs typeface="Andalus" panose="02020603050405020304" pitchFamily="18" charset="-78"/>
              </a:rPr>
              <a:t>Submit a photocopy of the NOE in red ink, and do the following: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>
                <a:latin typeface="Andalus" panose="02020603050405020304" pitchFamily="18" charset="-78"/>
                <a:cs typeface="Andalus" panose="02020603050405020304" pitchFamily="18" charset="-78"/>
              </a:rPr>
              <a:t>Check box – Revised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>
                <a:latin typeface="Andalus" panose="02020603050405020304" pitchFamily="18" charset="-78"/>
                <a:cs typeface="Andalus" panose="02020603050405020304" pitchFamily="18" charset="-78"/>
              </a:rPr>
              <a:t>Write the date of the revision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>
                <a:latin typeface="Andalus" panose="02020603050405020304" pitchFamily="18" charset="-78"/>
                <a:cs typeface="Andalus" panose="02020603050405020304" pitchFamily="18" charset="-78"/>
              </a:rPr>
              <a:t> Line through the original information and write the updated info on top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>
                <a:latin typeface="Andalus" panose="02020603050405020304" pitchFamily="18" charset="-78"/>
                <a:cs typeface="Andalus" panose="02020603050405020304" pitchFamily="18" charset="-78"/>
              </a:rPr>
              <a:t>Chair must initial each change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>
                <a:latin typeface="Andalus" panose="02020603050405020304" pitchFamily="18" charset="-78"/>
                <a:cs typeface="Andalus" panose="02020603050405020304" pitchFamily="18" charset="-78"/>
              </a:rPr>
              <a:t>If LHEs increase, get approvals as necessary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>
                <a:latin typeface="Andalus" panose="02020603050405020304" pitchFamily="18" charset="-78"/>
                <a:cs typeface="Andalus" panose="02020603050405020304" pitchFamily="18" charset="-78"/>
              </a:rPr>
              <a:t>If the change results in less pay for  faculty, please notify HR/Payroll immediately to coordinate the time. Sometimes a scanned copy may be necessary depending on how close it is to the payroll deadline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>
                <a:latin typeface="Andalus" panose="02020603050405020304" pitchFamily="18" charset="-78"/>
                <a:cs typeface="Andalus" panose="02020603050405020304" pitchFamily="18" charset="-78"/>
              </a:rPr>
              <a:t>Void NOE – Mark a line across the entire page in red, initial and date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000" dirty="0">
                <a:latin typeface="Andalus" panose="02020603050405020304" pitchFamily="18" charset="-78"/>
                <a:cs typeface="Andalus" panose="02020603050405020304" pitchFamily="18" charset="-78"/>
              </a:rPr>
              <a:t> If additional help is needed, please contact the HR/Payroll Office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9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05694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22" y="447188"/>
            <a:ext cx="11181276" cy="970450"/>
          </a:xfrm>
        </p:spPr>
        <p:txBody>
          <a:bodyPr/>
          <a:lstStyle/>
          <a:p>
            <a:r>
              <a:rPr lang="en-US" sz="5400" dirty="0">
                <a:latin typeface="Andalus" panose="02020603050405020304" pitchFamily="18" charset="-78"/>
                <a:cs typeface="Andalus" panose="02020603050405020304" pitchFamily="18" charset="-78"/>
              </a:rPr>
              <a:t>Revisions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Andalus"/>
              </a:rPr>
              <a:t>Changes in LHEs, dates or any other revision must be done in a timely manner. Contact HR/Payroll immediately so that the NOE can be put on hold until the revision is received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03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Andalus" panose="02020603050405020304" pitchFamily="18" charset="-78"/>
                <a:cs typeface="Andalus" panose="02020603050405020304" pitchFamily="18" charset="-78"/>
              </a:rPr>
              <a:t>NOE Deadlines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176" y="2222287"/>
            <a:ext cx="11139110" cy="445729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Andalus" panose="02020603050405020304" pitchFamily="18" charset="-78"/>
                <a:cs typeface="Andalus" panose="02020603050405020304" pitchFamily="18" charset="-78"/>
              </a:rPr>
              <a:t>Adjunct and Overload NOE’s are due on the 7th class day of each semester</a:t>
            </a:r>
          </a:p>
          <a:p>
            <a:pPr marL="0" indent="0">
              <a:buNone/>
            </a:pPr>
            <a:endParaRPr lang="en-US" sz="3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Andalus" panose="02020603050405020304" pitchFamily="18" charset="-78"/>
                <a:cs typeface="Andalus" panose="02020603050405020304" pitchFamily="18" charset="-78"/>
              </a:rPr>
              <a:t>All sections of the NOE must be completed prior to submitting to the HR/Payroll office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Andalus" panose="02020603050405020304" pitchFamily="18" charset="-78"/>
                <a:cs typeface="Andalus" panose="02020603050405020304" pitchFamily="18" charset="-78"/>
              </a:rPr>
              <a:t>All NOEs for mini-mesters must be turned in by the 15</a:t>
            </a:r>
            <a:r>
              <a:rPr lang="en-US" sz="3000" baseline="30000" dirty="0">
                <a:latin typeface="Andalus" panose="02020603050405020304" pitchFamily="18" charset="-78"/>
                <a:cs typeface="Andalus" panose="02020603050405020304" pitchFamily="18" charset="-78"/>
              </a:rPr>
              <a:t>th</a:t>
            </a:r>
            <a:r>
              <a:rPr lang="en-US" sz="3000" dirty="0">
                <a:latin typeface="Andalus" panose="02020603050405020304" pitchFamily="18" charset="-78"/>
                <a:cs typeface="Andalus" panose="02020603050405020304" pitchFamily="18" charset="-78"/>
              </a:rPr>
              <a:t> of the month.  If submitted after, payments will begin the following month. </a:t>
            </a:r>
            <a:r>
              <a:rPr lang="en-US" sz="3000" u="sng" dirty="0">
                <a:latin typeface="Andalus" panose="02020603050405020304" pitchFamily="18" charset="-78"/>
                <a:cs typeface="Andalus" panose="02020603050405020304" pitchFamily="18" charset="-78"/>
              </a:rPr>
              <a:t>Not best practice as employees need to be paid timely</a:t>
            </a:r>
          </a:p>
          <a:p>
            <a:pPr marL="0" indent="0">
              <a:buNone/>
            </a:pPr>
            <a:endParaRPr lang="en-US" sz="33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7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63" y="447188"/>
            <a:ext cx="11259335" cy="970450"/>
          </a:xfrm>
        </p:spPr>
        <p:txBody>
          <a:bodyPr/>
          <a:lstStyle/>
          <a:p>
            <a:r>
              <a:rPr lang="en-US" sz="4400" dirty="0">
                <a:latin typeface="Andalus" panose="02020603050405020304" pitchFamily="18" charset="-78"/>
                <a:cs typeface="Andalus" panose="02020603050405020304" pitchFamily="18" charset="-78"/>
              </a:rPr>
              <a:t> Compensation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27" y="2222287"/>
            <a:ext cx="11127959" cy="407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FALL – September to December</a:t>
            </a:r>
          </a:p>
          <a:p>
            <a:pPr marL="0" indent="0">
              <a:buNone/>
            </a:pP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SPRING – February to May</a:t>
            </a:r>
          </a:p>
          <a:p>
            <a:pPr marL="0" indent="0">
              <a:buNone/>
            </a:pPr>
            <a:b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Summer I and II – The day after grades are due</a:t>
            </a:r>
          </a:p>
          <a:p>
            <a:pPr marL="0" indent="0">
              <a:buNone/>
            </a:pPr>
            <a:b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Summer III – Half  in Summer I and Half in Summer II</a:t>
            </a:r>
          </a:p>
        </p:txBody>
      </p:sp>
    </p:spTree>
    <p:extLst>
      <p:ext uri="{BB962C8B-B14F-4D97-AF65-F5344CB8AC3E}">
        <p14:creationId xmlns:p14="http://schemas.microsoft.com/office/powerpoint/2010/main" val="376131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Andalus" panose="02020603050405020304" pitchFamily="18" charset="-78"/>
                <a:cs typeface="Andalus" panose="02020603050405020304" pitchFamily="18" charset="-78"/>
              </a:rPr>
              <a:t>Approvals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327" y="2777602"/>
            <a:ext cx="5129561" cy="3397928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      Overload NOE forms require the following:</a:t>
            </a:r>
          </a:p>
          <a:p>
            <a:pPr marL="0" indent="0">
              <a:buNone/>
              <a:defRPr/>
            </a:pPr>
            <a:endParaRPr lang="en-US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Instructor’s Signature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Program/Department Chair’s Approval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Division Dean’s Approval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Vice President for Academic Affairs if the instructor is teaching over 11 LHEs for the semester.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4245" y="2443592"/>
            <a:ext cx="5194583" cy="3638764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       Adjunct NOE forms require the following:</a:t>
            </a:r>
          </a:p>
          <a:p>
            <a:pPr marL="0" indent="0">
              <a:buNone/>
              <a:defRPr/>
            </a:pPr>
            <a:endParaRPr lang="en-US" sz="20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823913" lvl="1" indent="-4572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Instructor’s Signature</a:t>
            </a:r>
          </a:p>
          <a:p>
            <a:pPr marL="823913" lvl="1" indent="-4572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Program/Department Chair’s Approval</a:t>
            </a:r>
          </a:p>
          <a:p>
            <a:pPr marL="823913" lvl="1" indent="-4572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Division Dean’s Approval</a:t>
            </a:r>
          </a:p>
          <a:p>
            <a:pPr marL="823913" lvl="1" indent="-457200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Vice President for Academic Affairs if the instructor is teaching over 10 LHEs for the semester.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4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700">
        <p:split orient="vert"/>
      </p:transition>
    </mc:Choice>
    <mc:Fallback xmlns="">
      <p:transition spd="slow" advTm="15700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966</Words>
  <Application>Microsoft Office PowerPoint</Application>
  <PresentationFormat>Widescreen</PresentationFormat>
  <Paragraphs>111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Andalus</vt:lpstr>
      <vt:lpstr>Calibri</vt:lpstr>
      <vt:lpstr>Century Gothic</vt:lpstr>
      <vt:lpstr>Wingdings</vt:lpstr>
      <vt:lpstr>Wingdings 2</vt:lpstr>
      <vt:lpstr>Quotable</vt:lpstr>
      <vt:lpstr>  Notice of Employment ADJUNCT and OVERLOAD   Mark A Walters HR-Payroll Specialist  956-872-3730 mwalters@southtexascollege.edu                                                                                                                                                                  </vt:lpstr>
      <vt:lpstr>When to submit an Adjunct NOE</vt:lpstr>
      <vt:lpstr>When to submit an Overload NOE</vt:lpstr>
      <vt:lpstr>When to submit an Overload NOE Continued</vt:lpstr>
      <vt:lpstr>Revisions</vt:lpstr>
      <vt:lpstr>Revisions Continued</vt:lpstr>
      <vt:lpstr>NOE Deadlines</vt:lpstr>
      <vt:lpstr> Compensation dates</vt:lpstr>
      <vt:lpstr>Approvals</vt:lpstr>
      <vt:lpstr>When is an additional approval needed?</vt:lpstr>
      <vt:lpstr>Payroll Distribution Report Information for Chairs</vt:lpstr>
      <vt:lpstr>PowerPoint Presentation</vt:lpstr>
      <vt:lpstr>PowerPoint Presentation</vt:lpstr>
      <vt:lpstr>Payroll Calendar</vt:lpstr>
      <vt:lpstr>PowerPoint Presentation</vt:lpstr>
      <vt:lpstr>Reminders</vt:lpstr>
      <vt:lpstr>Reminders</vt:lpstr>
      <vt:lpstr>PowerPoint Presentation</vt:lpstr>
      <vt:lpstr>Questions or Comments</vt:lpstr>
      <vt:lpstr>Custom Show 1</vt:lpstr>
    </vt:vector>
  </TitlesOfParts>
  <Company>South Texas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ADJUNCT/OVERLOAD</dc:title>
  <dc:creator>Cynthia Hernandez</dc:creator>
  <cp:lastModifiedBy>Mark Walters</cp:lastModifiedBy>
  <cp:revision>135</cp:revision>
  <cp:lastPrinted>2018-11-27T22:25:23Z</cp:lastPrinted>
  <dcterms:created xsi:type="dcterms:W3CDTF">2018-09-25T18:20:05Z</dcterms:created>
  <dcterms:modified xsi:type="dcterms:W3CDTF">2021-01-28T22:39:46Z</dcterms:modified>
</cp:coreProperties>
</file>