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39" r:id="rId4"/>
  </p:sldMasterIdLst>
  <p:notesMasterIdLst>
    <p:notesMasterId r:id="rId37"/>
  </p:notesMasterIdLst>
  <p:handoutMasterIdLst>
    <p:handoutMasterId r:id="rId38"/>
  </p:handoutMasterIdLst>
  <p:sldIdLst>
    <p:sldId id="291" r:id="rId5"/>
    <p:sldId id="343" r:id="rId6"/>
    <p:sldId id="289" r:id="rId7"/>
    <p:sldId id="338" r:id="rId8"/>
    <p:sldId id="283" r:id="rId9"/>
    <p:sldId id="284" r:id="rId10"/>
    <p:sldId id="286" r:id="rId11"/>
    <p:sldId id="287" r:id="rId12"/>
    <p:sldId id="324" r:id="rId13"/>
    <p:sldId id="337" r:id="rId14"/>
    <p:sldId id="340" r:id="rId15"/>
    <p:sldId id="396" r:id="rId16"/>
    <p:sldId id="285" r:id="rId17"/>
    <p:sldId id="325" r:id="rId18"/>
    <p:sldId id="339" r:id="rId19"/>
    <p:sldId id="327" r:id="rId20"/>
    <p:sldId id="258" r:id="rId21"/>
    <p:sldId id="270" r:id="rId22"/>
    <p:sldId id="274" r:id="rId23"/>
    <p:sldId id="279" r:id="rId24"/>
    <p:sldId id="278" r:id="rId25"/>
    <p:sldId id="276" r:id="rId26"/>
    <p:sldId id="328" r:id="rId27"/>
    <p:sldId id="341" r:id="rId28"/>
    <p:sldId id="329" r:id="rId29"/>
    <p:sldId id="334" r:id="rId30"/>
    <p:sldId id="347" r:id="rId31"/>
    <p:sldId id="348" r:id="rId32"/>
    <p:sldId id="349" r:id="rId33"/>
    <p:sldId id="350" r:id="rId34"/>
    <p:sldId id="290" r:id="rId35"/>
    <p:sldId id="326" r:id="rId36"/>
  </p:sldIdLst>
  <p:sldSz cx="9144000" cy="6858000" type="screen4x3"/>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p:cViewPr varScale="1">
        <p:scale>
          <a:sx n="90" d="100"/>
          <a:sy n="90" d="100"/>
        </p:scale>
        <p:origin x="133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1968" cy="465296"/>
          </a:xfrm>
          <a:prstGeom prst="rect">
            <a:avLst/>
          </a:prstGeom>
        </p:spPr>
        <p:txBody>
          <a:bodyPr vert="horz" lIns="93281" tIns="46641" rIns="93281" bIns="46641" rtlCol="0"/>
          <a:lstStyle>
            <a:lvl1pPr algn="l">
              <a:defRPr sz="1200"/>
            </a:lvl1pPr>
          </a:lstStyle>
          <a:p>
            <a:endParaRPr lang="en-US"/>
          </a:p>
        </p:txBody>
      </p:sp>
      <p:sp>
        <p:nvSpPr>
          <p:cNvPr id="3" name="Date Placeholder 2"/>
          <p:cNvSpPr>
            <a:spLocks noGrp="1"/>
          </p:cNvSpPr>
          <p:nvPr>
            <p:ph type="dt" sz="quarter" idx="1"/>
          </p:nvPr>
        </p:nvSpPr>
        <p:spPr>
          <a:xfrm>
            <a:off x="3976332" y="1"/>
            <a:ext cx="3041968" cy="465296"/>
          </a:xfrm>
          <a:prstGeom prst="rect">
            <a:avLst/>
          </a:prstGeom>
        </p:spPr>
        <p:txBody>
          <a:bodyPr vert="horz" lIns="93281" tIns="46641" rIns="93281" bIns="46641" rtlCol="0"/>
          <a:lstStyle>
            <a:lvl1pPr algn="r">
              <a:defRPr sz="1200"/>
            </a:lvl1pPr>
          </a:lstStyle>
          <a:p>
            <a:endParaRPr lang="en-US"/>
          </a:p>
        </p:txBody>
      </p:sp>
      <p:sp>
        <p:nvSpPr>
          <p:cNvPr id="4" name="Footer Placeholder 3"/>
          <p:cNvSpPr>
            <a:spLocks noGrp="1"/>
          </p:cNvSpPr>
          <p:nvPr>
            <p:ph type="ftr" sz="quarter" idx="2"/>
          </p:nvPr>
        </p:nvSpPr>
        <p:spPr>
          <a:xfrm>
            <a:off x="0" y="8839015"/>
            <a:ext cx="3041968" cy="465296"/>
          </a:xfrm>
          <a:prstGeom prst="rect">
            <a:avLst/>
          </a:prstGeom>
        </p:spPr>
        <p:txBody>
          <a:bodyPr vert="horz" lIns="93281" tIns="46641" rIns="93281" bIns="46641" rtlCol="0" anchor="b"/>
          <a:lstStyle>
            <a:lvl1pPr algn="l">
              <a:defRPr sz="1200"/>
            </a:lvl1pPr>
          </a:lstStyle>
          <a:p>
            <a:endParaRPr lang="en-US"/>
          </a:p>
        </p:txBody>
      </p:sp>
      <p:sp>
        <p:nvSpPr>
          <p:cNvPr id="5" name="Slide Number Placeholder 4"/>
          <p:cNvSpPr>
            <a:spLocks noGrp="1"/>
          </p:cNvSpPr>
          <p:nvPr>
            <p:ph type="sldNum" sz="quarter" idx="3"/>
          </p:nvPr>
        </p:nvSpPr>
        <p:spPr>
          <a:xfrm>
            <a:off x="3976332" y="8839015"/>
            <a:ext cx="3041968" cy="465296"/>
          </a:xfrm>
          <a:prstGeom prst="rect">
            <a:avLst/>
          </a:prstGeom>
        </p:spPr>
        <p:txBody>
          <a:bodyPr vert="horz" lIns="93281" tIns="46641" rIns="93281" bIns="46641" rtlCol="0" anchor="b"/>
          <a:lstStyle>
            <a:lvl1pPr algn="r">
              <a:defRPr sz="1200"/>
            </a:lvl1pPr>
          </a:lstStyle>
          <a:p>
            <a:fld id="{41562875-4207-4757-A62D-3D1D674FBE7D}" type="slidenum">
              <a:rPr lang="en-US" smtClean="0"/>
              <a:pPr/>
              <a:t>‹#›</a:t>
            </a:fld>
            <a:endParaRPr lang="en-US"/>
          </a:p>
        </p:txBody>
      </p:sp>
    </p:spTree>
    <p:extLst>
      <p:ext uri="{BB962C8B-B14F-4D97-AF65-F5344CB8AC3E}">
        <p14:creationId xmlns:p14="http://schemas.microsoft.com/office/powerpoint/2010/main" val="50065701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1968" cy="465296"/>
          </a:xfrm>
          <a:prstGeom prst="rect">
            <a:avLst/>
          </a:prstGeom>
        </p:spPr>
        <p:txBody>
          <a:bodyPr vert="horz" lIns="93281" tIns="46641" rIns="93281" bIns="46641" rtlCol="0"/>
          <a:lstStyle>
            <a:lvl1pPr algn="l">
              <a:defRPr sz="1200"/>
            </a:lvl1pPr>
          </a:lstStyle>
          <a:p>
            <a:endParaRPr lang="en-US"/>
          </a:p>
        </p:txBody>
      </p:sp>
      <p:sp>
        <p:nvSpPr>
          <p:cNvPr id="3" name="Date Placeholder 2"/>
          <p:cNvSpPr>
            <a:spLocks noGrp="1"/>
          </p:cNvSpPr>
          <p:nvPr>
            <p:ph type="dt" idx="1"/>
          </p:nvPr>
        </p:nvSpPr>
        <p:spPr>
          <a:xfrm>
            <a:off x="3976332" y="1"/>
            <a:ext cx="3041968" cy="465296"/>
          </a:xfrm>
          <a:prstGeom prst="rect">
            <a:avLst/>
          </a:prstGeom>
        </p:spPr>
        <p:txBody>
          <a:bodyPr vert="horz" lIns="93281" tIns="46641" rIns="93281" bIns="46641" rtlCol="0"/>
          <a:lstStyle>
            <a:lvl1pPr algn="r">
              <a:defRPr sz="1200"/>
            </a:lvl1pPr>
          </a:lstStyle>
          <a:p>
            <a:endParaRPr lang="en-US"/>
          </a:p>
        </p:txBody>
      </p:sp>
      <p:sp>
        <p:nvSpPr>
          <p:cNvPr id="4" name="Slide Image Placeholder 3"/>
          <p:cNvSpPr>
            <a:spLocks noGrp="1" noRot="1" noChangeAspect="1"/>
          </p:cNvSpPr>
          <p:nvPr>
            <p:ph type="sldImg" idx="2"/>
          </p:nvPr>
        </p:nvSpPr>
        <p:spPr>
          <a:xfrm>
            <a:off x="1184275" y="696913"/>
            <a:ext cx="4651375" cy="3489325"/>
          </a:xfrm>
          <a:prstGeom prst="rect">
            <a:avLst/>
          </a:prstGeom>
          <a:noFill/>
          <a:ln w="12700">
            <a:solidFill>
              <a:prstClr val="black"/>
            </a:solidFill>
          </a:ln>
        </p:spPr>
        <p:txBody>
          <a:bodyPr vert="horz" lIns="93281" tIns="46641" rIns="93281" bIns="46641"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1" tIns="46641" rIns="93281" bIns="466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5"/>
            <a:ext cx="3041968" cy="465296"/>
          </a:xfrm>
          <a:prstGeom prst="rect">
            <a:avLst/>
          </a:prstGeom>
        </p:spPr>
        <p:txBody>
          <a:bodyPr vert="horz" lIns="93281" tIns="46641" rIns="93281" bIns="46641" rtlCol="0" anchor="b"/>
          <a:lstStyle>
            <a:lvl1pPr algn="l">
              <a:defRPr sz="1200"/>
            </a:lvl1pPr>
          </a:lstStyle>
          <a:p>
            <a:endParaRPr lang="en-US"/>
          </a:p>
        </p:txBody>
      </p:sp>
      <p:sp>
        <p:nvSpPr>
          <p:cNvPr id="7" name="Slide Number Placeholder 6"/>
          <p:cNvSpPr>
            <a:spLocks noGrp="1"/>
          </p:cNvSpPr>
          <p:nvPr>
            <p:ph type="sldNum" sz="quarter" idx="5"/>
          </p:nvPr>
        </p:nvSpPr>
        <p:spPr>
          <a:xfrm>
            <a:off x="3976332" y="8839015"/>
            <a:ext cx="3041968" cy="465296"/>
          </a:xfrm>
          <a:prstGeom prst="rect">
            <a:avLst/>
          </a:prstGeom>
        </p:spPr>
        <p:txBody>
          <a:bodyPr vert="horz" lIns="93281" tIns="46641" rIns="93281" bIns="46641" rtlCol="0" anchor="b"/>
          <a:lstStyle>
            <a:lvl1pPr algn="r">
              <a:defRPr sz="1200"/>
            </a:lvl1pPr>
          </a:lstStyle>
          <a:p>
            <a:fld id="{535E98EC-B434-421D-ACBF-9C9D9F9A0765}" type="slidenum">
              <a:rPr lang="en-US" smtClean="0"/>
              <a:pPr/>
              <a:t>‹#›</a:t>
            </a:fld>
            <a:endParaRPr lang="en-US"/>
          </a:p>
        </p:txBody>
      </p:sp>
    </p:spTree>
    <p:extLst>
      <p:ext uri="{BB962C8B-B14F-4D97-AF65-F5344CB8AC3E}">
        <p14:creationId xmlns:p14="http://schemas.microsoft.com/office/powerpoint/2010/main" val="321263159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A72750-DFA1-4C1B-B7F6-E6712FACD973}" type="datetimeFigureOut">
              <a:rPr lang="en-US" smtClean="0"/>
              <a:pPr/>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16C97-CAC1-4021-A03B-8936F06A6F04}"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96938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A72750-DFA1-4C1B-B7F6-E6712FACD973}" type="datetimeFigureOut">
              <a:rPr lang="en-US" smtClean="0"/>
              <a:pPr/>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16C97-CAC1-4021-A03B-8936F06A6F04}" type="slidenum">
              <a:rPr lang="en-US" smtClean="0"/>
              <a:pPr/>
              <a:t>‹#›</a:t>
            </a:fld>
            <a:endParaRPr lang="en-US"/>
          </a:p>
        </p:txBody>
      </p:sp>
    </p:spTree>
    <p:extLst>
      <p:ext uri="{BB962C8B-B14F-4D97-AF65-F5344CB8AC3E}">
        <p14:creationId xmlns:p14="http://schemas.microsoft.com/office/powerpoint/2010/main" val="611469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A72750-DFA1-4C1B-B7F6-E6712FACD973}" type="datetimeFigureOut">
              <a:rPr lang="en-US" smtClean="0"/>
              <a:pPr/>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16C97-CAC1-4021-A03B-8936F06A6F04}" type="slidenum">
              <a:rPr lang="en-US" smtClean="0"/>
              <a:pPr/>
              <a:t>‹#›</a:t>
            </a:fld>
            <a:endParaRPr lang="en-US"/>
          </a:p>
        </p:txBody>
      </p:sp>
    </p:spTree>
    <p:extLst>
      <p:ext uri="{BB962C8B-B14F-4D97-AF65-F5344CB8AC3E}">
        <p14:creationId xmlns:p14="http://schemas.microsoft.com/office/powerpoint/2010/main" val="136437174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A72750-DFA1-4C1B-B7F6-E6712FACD973}" type="datetimeFigureOut">
              <a:rPr lang="en-US" smtClean="0"/>
              <a:pPr/>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16C97-CAC1-4021-A03B-8936F06A6F04}" type="slidenum">
              <a:rPr lang="en-US" smtClean="0"/>
              <a:pPr/>
              <a:t>‹#›</a:t>
            </a:fld>
            <a:endParaRPr lang="en-US"/>
          </a:p>
        </p:txBody>
      </p:sp>
    </p:spTree>
    <p:extLst>
      <p:ext uri="{BB962C8B-B14F-4D97-AF65-F5344CB8AC3E}">
        <p14:creationId xmlns:p14="http://schemas.microsoft.com/office/powerpoint/2010/main" val="3561336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A72750-DFA1-4C1B-B7F6-E6712FACD973}" type="datetimeFigureOut">
              <a:rPr lang="en-US" smtClean="0"/>
              <a:pPr/>
              <a:t>6/7/2021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16C97-CAC1-4021-A03B-8936F06A6F04}"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073132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A72750-DFA1-4C1B-B7F6-E6712FACD973}" type="datetimeFigureOut">
              <a:rPr lang="en-US" smtClean="0"/>
              <a:pPr/>
              <a:t>6/7/2021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16C97-CAC1-4021-A03B-8936F06A6F04}" type="slidenum">
              <a:rPr lang="en-US" smtClean="0"/>
              <a:pPr/>
              <a:t>‹#›</a:t>
            </a:fld>
            <a:endParaRPr lang="en-US"/>
          </a:p>
        </p:txBody>
      </p:sp>
    </p:spTree>
    <p:extLst>
      <p:ext uri="{BB962C8B-B14F-4D97-AF65-F5344CB8AC3E}">
        <p14:creationId xmlns:p14="http://schemas.microsoft.com/office/powerpoint/2010/main" val="269038497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A72750-DFA1-4C1B-B7F6-E6712FACD973}" type="datetimeFigureOut">
              <a:rPr lang="en-US" smtClean="0"/>
              <a:pPr/>
              <a:t>6/7/2021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A16C97-CAC1-4021-A03B-8936F06A6F04}" type="slidenum">
              <a:rPr lang="en-US" smtClean="0"/>
              <a:pPr/>
              <a:t>‹#›</a:t>
            </a:fld>
            <a:endParaRPr lang="en-US"/>
          </a:p>
        </p:txBody>
      </p:sp>
    </p:spTree>
    <p:extLst>
      <p:ext uri="{BB962C8B-B14F-4D97-AF65-F5344CB8AC3E}">
        <p14:creationId xmlns:p14="http://schemas.microsoft.com/office/powerpoint/2010/main" val="63808833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A72750-DFA1-4C1B-B7F6-E6712FACD973}" type="datetimeFigureOut">
              <a:rPr lang="en-US" smtClean="0"/>
              <a:pPr/>
              <a:t>6/7/2021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A16C97-CAC1-4021-A03B-8936F06A6F04}" type="slidenum">
              <a:rPr lang="en-US" smtClean="0"/>
              <a:pPr/>
              <a:t>‹#›</a:t>
            </a:fld>
            <a:endParaRPr lang="en-US"/>
          </a:p>
        </p:txBody>
      </p:sp>
    </p:spTree>
    <p:extLst>
      <p:ext uri="{BB962C8B-B14F-4D97-AF65-F5344CB8AC3E}">
        <p14:creationId xmlns:p14="http://schemas.microsoft.com/office/powerpoint/2010/main" val="849012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3A72750-DFA1-4C1B-B7F6-E6712FACD973}" type="datetimeFigureOut">
              <a:rPr lang="en-US" smtClean="0"/>
              <a:pPr/>
              <a:t>6/7/2021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5A16C97-CAC1-4021-A03B-8936F06A6F04}" type="slidenum">
              <a:rPr lang="en-US" smtClean="0"/>
              <a:pPr/>
              <a:t>‹#›</a:t>
            </a:fld>
            <a:endParaRPr lang="en-US"/>
          </a:p>
        </p:txBody>
      </p:sp>
    </p:spTree>
    <p:extLst>
      <p:ext uri="{BB962C8B-B14F-4D97-AF65-F5344CB8AC3E}">
        <p14:creationId xmlns:p14="http://schemas.microsoft.com/office/powerpoint/2010/main" val="274104818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3A72750-DFA1-4C1B-B7F6-E6712FACD973}" type="datetimeFigureOut">
              <a:rPr lang="en-US" smtClean="0"/>
              <a:pPr/>
              <a:t>6/7/2021</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5A16C97-CAC1-4021-A03B-8936F06A6F04}" type="slidenum">
              <a:rPr lang="en-US" smtClean="0"/>
              <a:pPr/>
              <a:t>‹#›</a:t>
            </a:fld>
            <a:endParaRPr lang="en-US"/>
          </a:p>
        </p:txBody>
      </p:sp>
    </p:spTree>
    <p:extLst>
      <p:ext uri="{BB962C8B-B14F-4D97-AF65-F5344CB8AC3E}">
        <p14:creationId xmlns:p14="http://schemas.microsoft.com/office/powerpoint/2010/main" val="409947948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3A72750-DFA1-4C1B-B7F6-E6712FACD973}" type="datetimeFigureOut">
              <a:rPr lang="en-US" smtClean="0"/>
              <a:pPr/>
              <a:t>6/7/2021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16C97-CAC1-4021-A03B-8936F06A6F04}" type="slidenum">
              <a:rPr lang="en-US" smtClean="0"/>
              <a:pPr/>
              <a:t>‹#›</a:t>
            </a:fld>
            <a:endParaRPr lang="en-US"/>
          </a:p>
        </p:txBody>
      </p:sp>
    </p:spTree>
    <p:extLst>
      <p:ext uri="{BB962C8B-B14F-4D97-AF65-F5344CB8AC3E}">
        <p14:creationId xmlns:p14="http://schemas.microsoft.com/office/powerpoint/2010/main" val="2619460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33A72750-DFA1-4C1B-B7F6-E6712FACD973}" type="datetimeFigureOut">
              <a:rPr lang="en-US" smtClean="0"/>
              <a:pPr/>
              <a:t>6/7/2021</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05A16C97-CAC1-4021-A03B-8936F06A6F04}"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5073854"/>
      </p:ext>
    </p:extLst>
  </p:cSld>
  <p:clrMap bg1="lt1" tx1="dk1" bg2="lt2" tx2="dk2" accent1="accent1" accent2="accent2" accent3="accent3" accent4="accent4" accent5="accent5" accent6="accent6" hlink="hlink" folHlink="folHlink"/>
  <p:sldLayoutIdLst>
    <p:sldLayoutId id="2147485740" r:id="rId1"/>
    <p:sldLayoutId id="2147485741" r:id="rId2"/>
    <p:sldLayoutId id="2147485742" r:id="rId3"/>
    <p:sldLayoutId id="2147485743" r:id="rId4"/>
    <p:sldLayoutId id="2147485744" r:id="rId5"/>
    <p:sldLayoutId id="2147485745" r:id="rId6"/>
    <p:sldLayoutId id="2147485746" r:id="rId7"/>
    <p:sldLayoutId id="2147485747" r:id="rId8"/>
    <p:sldLayoutId id="2147485748" r:id="rId9"/>
    <p:sldLayoutId id="2147485749" r:id="rId10"/>
    <p:sldLayoutId id="214748575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hr_benefits@southtexascollege.ed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finance.southtexascollege.edu/businessoffice/timeclock.html" TargetMode="External"/><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finance.southtexascollege.edu/businessoffice/files/TCP%20Supervisor%20Manual.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aalanis3@southtexascollege.edu" TargetMode="External"/><Relationship Id="rId2" Type="http://schemas.openxmlformats.org/officeDocument/2006/relationships/hyperlink" Target="mailto:apere129@southtexascollege.edu" TargetMode="External"/><Relationship Id="rId1" Type="http://schemas.openxmlformats.org/officeDocument/2006/relationships/slideLayout" Target="../slideLayouts/slideLayout2.xml"/><Relationship Id="rId6" Type="http://schemas.openxmlformats.org/officeDocument/2006/relationships/hyperlink" Target="mailto:HR_Benefits@southtexascollege.edu" TargetMode="External"/><Relationship Id="rId5" Type="http://schemas.openxmlformats.org/officeDocument/2006/relationships/hyperlink" Target="mailto:strevino_4825@southtexascollege.edu" TargetMode="External"/><Relationship Id="rId4" Type="http://schemas.openxmlformats.org/officeDocument/2006/relationships/hyperlink" Target="mailto:bgutier2@southtexascollege.edu" TargetMode="External"/></Relationships>
</file>

<file path=ppt/slides/_rels/slide3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8" descr="http://www.google.com/url?source=imgres&amp;ct=img&amp;q=http://edwardboches.com/wp-content/uploads/2009/07/Raising-Hands2.jpg&amp;sa=X&amp;ei=wweiTN7LFoTrnQfp6riPBA&amp;ved=0CAQQ8wc4Bw&amp;usg=AFQjCNFL71mh5L2vlFw8kA4oDHIHSxvBUA"/>
          <p:cNvPicPr>
            <a:picLocks noChangeAspect="1" noChangeArrowheads="1"/>
          </p:cNvPicPr>
          <p:nvPr/>
        </p:nvPicPr>
        <p:blipFill>
          <a:blip r:embed="rId2" cstate="print"/>
          <a:srcRect/>
          <a:stretch>
            <a:fillRect/>
          </a:stretch>
        </p:blipFill>
        <p:spPr bwMode="auto">
          <a:xfrm>
            <a:off x="2598404" y="2581357"/>
            <a:ext cx="4061065" cy="3648075"/>
          </a:xfrm>
          <a:prstGeom prst="rect">
            <a:avLst/>
          </a:prstGeom>
          <a:noFill/>
        </p:spPr>
      </p:pic>
      <p:sp>
        <p:nvSpPr>
          <p:cNvPr id="7" name="WordArt 3"/>
          <p:cNvSpPr>
            <a:spLocks noChangeArrowheads="1" noChangeShapeType="1" noTextEdit="1"/>
          </p:cNvSpPr>
          <p:nvPr/>
        </p:nvSpPr>
        <p:spPr bwMode="auto">
          <a:xfrm>
            <a:off x="152400" y="2590800"/>
            <a:ext cx="4419600" cy="2257425"/>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endParaRPr lang="en-US" sz="36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ekton Pro"/>
            </a:endParaRPr>
          </a:p>
        </p:txBody>
      </p:sp>
      <p:sp>
        <p:nvSpPr>
          <p:cNvPr id="10" name="WordArt 3"/>
          <p:cNvSpPr>
            <a:spLocks noChangeArrowheads="1" noChangeShapeType="1" noTextEdit="1"/>
          </p:cNvSpPr>
          <p:nvPr/>
        </p:nvSpPr>
        <p:spPr bwMode="auto">
          <a:xfrm>
            <a:off x="1524000" y="1219200"/>
            <a:ext cx="7239000" cy="885825"/>
          </a:xfrm>
          <a:prstGeom prst="rect">
            <a:avLst/>
          </a:prstGeom>
        </p:spPr>
        <p:txBody>
          <a:bodyPr wrap="none" fromWordArt="1">
            <a:prstTxWarp prst="textPlain">
              <a:avLst>
                <a:gd name="adj" fmla="val 50000"/>
              </a:avLst>
            </a:prstTxWarp>
          </a:bodyPr>
          <a:lstStyle/>
          <a:p>
            <a:pPr algn="ctr" rtl="0"/>
            <a:endParaRPr lang="en-US" sz="3600" b="1" kern="1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ekton Pro"/>
            </a:endParaRPr>
          </a:p>
        </p:txBody>
      </p:sp>
      <p:sp>
        <p:nvSpPr>
          <p:cNvPr id="11" name="WordArt 3"/>
          <p:cNvSpPr>
            <a:spLocks noChangeArrowheads="1" noChangeShapeType="1" noTextEdit="1"/>
          </p:cNvSpPr>
          <p:nvPr/>
        </p:nvSpPr>
        <p:spPr bwMode="auto">
          <a:xfrm>
            <a:off x="266272" y="1905000"/>
            <a:ext cx="4419600" cy="1495425"/>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endParaRPr lang="en-US"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ekton Pro"/>
            </a:endParaRPr>
          </a:p>
        </p:txBody>
      </p:sp>
      <p:sp>
        <p:nvSpPr>
          <p:cNvPr id="6" name="Title 5"/>
          <p:cNvSpPr>
            <a:spLocks noGrp="1"/>
          </p:cNvSpPr>
          <p:nvPr>
            <p:ph type="title" idx="4294967295"/>
          </p:nvPr>
        </p:nvSpPr>
        <p:spPr>
          <a:xfrm>
            <a:off x="1397793" y="1271628"/>
            <a:ext cx="6348413" cy="1090613"/>
          </a:xfrm>
        </p:spPr>
        <p:txBody>
          <a:bodyPr>
            <a:normAutofit/>
          </a:bodyPr>
          <a:lstStyle/>
          <a:p>
            <a:pPr algn="ctr"/>
            <a:r>
              <a:rPr lang="en-US" sz="3600" b="1" dirty="0">
                <a:solidFill>
                  <a:schemeClr val="tx1"/>
                </a:solidFill>
              </a:rPr>
              <a:t>HUMAN RESOURCES HELPING HANDS PRESENTATION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068" y="322729"/>
            <a:ext cx="3098297" cy="77030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14702" y="641180"/>
            <a:ext cx="7819697" cy="1143000"/>
          </a:xfrm>
        </p:spPr>
        <p:txBody>
          <a:bodyPr>
            <a:noAutofit/>
          </a:bodyPr>
          <a:lstStyle/>
          <a:p>
            <a:pPr marL="54864" indent="0" fontAlgn="auto">
              <a:spcAft>
                <a:spcPts val="0"/>
              </a:spcAft>
              <a:defRPr/>
            </a:pPr>
            <a:r>
              <a:rPr lang="en-US" sz="4400" b="1" dirty="0">
                <a:solidFill>
                  <a:schemeClr val="tx1"/>
                </a:solidFill>
                <a:effectLst>
                  <a:outerShdw blurRad="38100" dist="38100" dir="2700000" algn="tl">
                    <a:srgbClr val="FFFFFF"/>
                  </a:outerShdw>
                </a:effectLst>
              </a:rPr>
              <a:t>JURY AND WITNESS DUTY – Policy 4314</a:t>
            </a:r>
          </a:p>
        </p:txBody>
      </p:sp>
      <p:sp>
        <p:nvSpPr>
          <p:cNvPr id="5" name="Rectangle 3"/>
          <p:cNvSpPr>
            <a:spLocks noGrp="1" noChangeArrowheads="1"/>
          </p:cNvSpPr>
          <p:nvPr>
            <p:ph idx="1"/>
          </p:nvPr>
        </p:nvSpPr>
        <p:spPr>
          <a:xfrm>
            <a:off x="838200" y="1827950"/>
            <a:ext cx="4419600" cy="4433189"/>
          </a:xfrm>
        </p:spPr>
        <p:txBody>
          <a:bodyPr/>
          <a:lstStyle/>
          <a:p>
            <a:pPr>
              <a:buFont typeface="Wingdings" panose="05000000000000000000" pitchFamily="2" charset="2"/>
              <a:buChar char="Ø"/>
            </a:pPr>
            <a:r>
              <a:rPr lang="en-US" sz="1800" dirty="0"/>
              <a:t>Any employee holding a staffing plan position</a:t>
            </a:r>
          </a:p>
          <a:p>
            <a:pPr>
              <a:buFont typeface="Wingdings" panose="05000000000000000000" pitchFamily="2" charset="2"/>
              <a:buChar char="Ø"/>
            </a:pPr>
            <a:r>
              <a:rPr lang="en-US" sz="1800" dirty="0"/>
              <a:t>Employees may retain any fees paid by the court.</a:t>
            </a:r>
          </a:p>
          <a:p>
            <a:pPr>
              <a:buFont typeface="Wingdings" panose="05000000000000000000" pitchFamily="2" charset="2"/>
              <a:buChar char="Ø"/>
            </a:pPr>
            <a:r>
              <a:rPr lang="en-US" sz="1800" dirty="0"/>
              <a:t>Employees are expected to return to work upon release from jury duty, if during normal work hours.</a:t>
            </a:r>
          </a:p>
          <a:p>
            <a:pPr>
              <a:buFont typeface="Wingdings" panose="05000000000000000000" pitchFamily="2" charset="2"/>
              <a:buChar char="Ø"/>
            </a:pPr>
            <a:r>
              <a:rPr lang="en-US" sz="1800" dirty="0">
                <a:solidFill>
                  <a:srgbClr val="FF0000"/>
                </a:solidFill>
              </a:rPr>
              <a:t>A jury summons from must be scanned  and </a:t>
            </a:r>
            <a:br>
              <a:rPr lang="en-US" sz="1800" dirty="0">
                <a:solidFill>
                  <a:srgbClr val="FF0000"/>
                </a:solidFill>
              </a:rPr>
            </a:br>
            <a:r>
              <a:rPr lang="en-US" sz="1800" dirty="0">
                <a:solidFill>
                  <a:srgbClr val="FF0000"/>
                </a:solidFill>
              </a:rPr>
              <a:t>emailed to </a:t>
            </a:r>
            <a:r>
              <a:rPr lang="en-US" sz="1800" dirty="0">
                <a:solidFill>
                  <a:srgbClr val="FF0000"/>
                </a:solidFill>
                <a:hlinkClick r:id="rId2"/>
              </a:rPr>
              <a:t>hr_benefits@southtexascollege.edu</a:t>
            </a:r>
            <a:r>
              <a:rPr lang="en-US" sz="1800" dirty="0">
                <a:solidFill>
                  <a:srgbClr val="FF0000"/>
                </a:solidFill>
              </a:rPr>
              <a:t> </a:t>
            </a:r>
            <a:br>
              <a:rPr lang="en-US" sz="1800" dirty="0">
                <a:solidFill>
                  <a:srgbClr val="FF0000"/>
                </a:solidFill>
              </a:rPr>
            </a:br>
            <a:r>
              <a:rPr lang="en-US" sz="1800" dirty="0">
                <a:solidFill>
                  <a:srgbClr val="FF0000"/>
                </a:solidFill>
              </a:rPr>
              <a:t>or mailed to the Office of Human Resources. </a:t>
            </a:r>
          </a:p>
          <a:p>
            <a:endParaRPr lang="en-US" b="1" u="dbl" dirty="0"/>
          </a:p>
          <a:p>
            <a:endParaRPr lang="en-US" b="1" u="dbl" dirty="0"/>
          </a:p>
        </p:txBody>
      </p:sp>
      <p:pic>
        <p:nvPicPr>
          <p:cNvPr id="9" name="Picture 8"/>
          <p:cNvPicPr>
            <a:picLocks noChangeAspect="1"/>
          </p:cNvPicPr>
          <p:nvPr/>
        </p:nvPicPr>
        <p:blipFill>
          <a:blip r:embed="rId3"/>
          <a:stretch>
            <a:fillRect/>
          </a:stretch>
        </p:blipFill>
        <p:spPr>
          <a:xfrm rot="16200000">
            <a:off x="5295900" y="2215744"/>
            <a:ext cx="3581400" cy="3657600"/>
          </a:xfrm>
          <a:prstGeom prst="rect">
            <a:avLst/>
          </a:prstGeom>
        </p:spPr>
      </p:pic>
    </p:spTree>
    <p:extLst>
      <p:ext uri="{BB962C8B-B14F-4D97-AF65-F5344CB8AC3E}">
        <p14:creationId xmlns:p14="http://schemas.microsoft.com/office/powerpoint/2010/main" val="379066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00200" y="1828800"/>
            <a:ext cx="6440221" cy="4380298"/>
          </a:xfrm>
          <a:prstGeom prst="rect">
            <a:avLst/>
          </a:prstGeom>
        </p:spPr>
      </p:pic>
      <p:sp>
        <p:nvSpPr>
          <p:cNvPr id="5" name="Title 1"/>
          <p:cNvSpPr>
            <a:spLocks noGrp="1"/>
          </p:cNvSpPr>
          <p:nvPr>
            <p:ph type="title"/>
          </p:nvPr>
        </p:nvSpPr>
        <p:spPr>
          <a:xfrm>
            <a:off x="800100" y="572702"/>
            <a:ext cx="7543800" cy="975361"/>
          </a:xfrm>
        </p:spPr>
        <p:txBody>
          <a:bodyPr>
            <a:normAutofit/>
          </a:bodyPr>
          <a:lstStyle/>
          <a:p>
            <a:r>
              <a:rPr lang="en-US" sz="4400" b="1" dirty="0">
                <a:solidFill>
                  <a:schemeClr val="tx1"/>
                </a:solidFill>
              </a:rPr>
              <a:t>VIRTUAL VISITS</a:t>
            </a:r>
          </a:p>
        </p:txBody>
      </p:sp>
      <p:pic>
        <p:nvPicPr>
          <p:cNvPr id="6" name="Picture 5"/>
          <p:cNvPicPr>
            <a:picLocks noChangeAspect="1"/>
          </p:cNvPicPr>
          <p:nvPr/>
        </p:nvPicPr>
        <p:blipFill>
          <a:blip r:embed="rId3"/>
          <a:stretch>
            <a:fillRect/>
          </a:stretch>
        </p:blipFill>
        <p:spPr>
          <a:xfrm>
            <a:off x="5562600" y="977823"/>
            <a:ext cx="625894" cy="637703"/>
          </a:xfrm>
          <a:prstGeom prst="rect">
            <a:avLst/>
          </a:prstGeom>
        </p:spPr>
      </p:pic>
      <p:pic>
        <p:nvPicPr>
          <p:cNvPr id="7" name="Picture 6"/>
          <p:cNvPicPr>
            <a:picLocks noChangeAspect="1"/>
          </p:cNvPicPr>
          <p:nvPr/>
        </p:nvPicPr>
        <p:blipFill>
          <a:blip r:embed="rId4"/>
          <a:stretch>
            <a:fillRect/>
          </a:stretch>
        </p:blipFill>
        <p:spPr>
          <a:xfrm>
            <a:off x="6417996" y="1219200"/>
            <a:ext cx="1133475" cy="314325"/>
          </a:xfrm>
          <a:prstGeom prst="rect">
            <a:avLst/>
          </a:prstGeom>
          <a:ln>
            <a:solidFill>
              <a:schemeClr val="tx1"/>
            </a:solidFill>
          </a:ln>
        </p:spPr>
      </p:pic>
    </p:spTree>
    <p:extLst>
      <p:ext uri="{BB962C8B-B14F-4D97-AF65-F5344CB8AC3E}">
        <p14:creationId xmlns:p14="http://schemas.microsoft.com/office/powerpoint/2010/main" val="604691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277" y="706032"/>
            <a:ext cx="6749994" cy="769441"/>
          </a:xfrm>
          <a:prstGeom prst="rect">
            <a:avLst/>
          </a:prstGeom>
        </p:spPr>
        <p:txBody>
          <a:bodyPr wrap="square">
            <a:spAutoFit/>
          </a:bodyPr>
          <a:lstStyle/>
          <a:p>
            <a:r>
              <a:rPr lang="en-US" sz="4400" b="1" dirty="0">
                <a:latin typeface="+mj-lt"/>
              </a:rPr>
              <a:t>VIRTUAL VISITS (CONT’D)</a:t>
            </a:r>
            <a:endParaRPr lang="en-US" sz="4400" dirty="0">
              <a:latin typeface="+mj-lt"/>
            </a:endParaRPr>
          </a:p>
        </p:txBody>
      </p:sp>
      <p:pic>
        <p:nvPicPr>
          <p:cNvPr id="3" name="Picture 2"/>
          <p:cNvPicPr>
            <a:picLocks noChangeAspect="1"/>
          </p:cNvPicPr>
          <p:nvPr/>
        </p:nvPicPr>
        <p:blipFill>
          <a:blip r:embed="rId2"/>
          <a:stretch>
            <a:fillRect/>
          </a:stretch>
        </p:blipFill>
        <p:spPr>
          <a:xfrm>
            <a:off x="202182" y="1828800"/>
            <a:ext cx="8655111" cy="3657600"/>
          </a:xfrm>
          <a:prstGeom prst="rect">
            <a:avLst/>
          </a:prstGeom>
        </p:spPr>
      </p:pic>
      <p:pic>
        <p:nvPicPr>
          <p:cNvPr id="6" name="Picture 5">
            <a:extLst>
              <a:ext uri="{FF2B5EF4-FFF2-40B4-BE49-F238E27FC236}">
                <a16:creationId xmlns:a16="http://schemas.microsoft.com/office/drawing/2014/main" id="{3048344D-3FB0-45E5-96D4-B25492A2CA6A}"/>
              </a:ext>
            </a:extLst>
          </p:cNvPr>
          <p:cNvPicPr>
            <a:picLocks noChangeAspect="1"/>
          </p:cNvPicPr>
          <p:nvPr/>
        </p:nvPicPr>
        <p:blipFill>
          <a:blip r:embed="rId3"/>
          <a:stretch>
            <a:fillRect/>
          </a:stretch>
        </p:blipFill>
        <p:spPr>
          <a:xfrm>
            <a:off x="6420377" y="1014433"/>
            <a:ext cx="625894" cy="637703"/>
          </a:xfrm>
          <a:prstGeom prst="rect">
            <a:avLst/>
          </a:prstGeom>
        </p:spPr>
      </p:pic>
      <p:pic>
        <p:nvPicPr>
          <p:cNvPr id="7" name="Picture 6">
            <a:extLst>
              <a:ext uri="{FF2B5EF4-FFF2-40B4-BE49-F238E27FC236}">
                <a16:creationId xmlns:a16="http://schemas.microsoft.com/office/drawing/2014/main" id="{B8FE4CBC-579C-48EE-A227-5258A4F2AFC4}"/>
              </a:ext>
            </a:extLst>
          </p:cNvPr>
          <p:cNvPicPr>
            <a:picLocks noChangeAspect="1"/>
          </p:cNvPicPr>
          <p:nvPr/>
        </p:nvPicPr>
        <p:blipFill>
          <a:blip r:embed="rId4"/>
          <a:stretch>
            <a:fillRect/>
          </a:stretch>
        </p:blipFill>
        <p:spPr>
          <a:xfrm>
            <a:off x="7275773" y="1255810"/>
            <a:ext cx="1133475" cy="314325"/>
          </a:xfrm>
          <a:prstGeom prst="rect">
            <a:avLst/>
          </a:prstGeom>
          <a:ln>
            <a:solidFill>
              <a:schemeClr val="tx1"/>
            </a:solidFill>
          </a:ln>
        </p:spPr>
      </p:pic>
    </p:spTree>
    <p:extLst>
      <p:ext uri="{BB962C8B-B14F-4D97-AF65-F5344CB8AC3E}">
        <p14:creationId xmlns:p14="http://schemas.microsoft.com/office/powerpoint/2010/main" val="4128594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38200" y="914400"/>
            <a:ext cx="7696200" cy="813264"/>
          </a:xfrm>
        </p:spPr>
        <p:txBody>
          <a:bodyPr/>
          <a:lstStyle/>
          <a:p>
            <a:pPr marL="54864" indent="0" fontAlgn="auto">
              <a:spcAft>
                <a:spcPts val="0"/>
              </a:spcAft>
              <a:defRPr/>
            </a:pPr>
            <a:r>
              <a:rPr lang="en-US" b="1" dirty="0">
                <a:solidFill>
                  <a:schemeClr val="tx1"/>
                </a:solidFill>
              </a:rPr>
              <a:t>SICK LEAVE POOL – Policy 4310</a:t>
            </a:r>
          </a:p>
        </p:txBody>
      </p:sp>
      <p:sp>
        <p:nvSpPr>
          <p:cNvPr id="5" name="Rectangle 3"/>
          <p:cNvSpPr>
            <a:spLocks noGrp="1" noChangeArrowheads="1"/>
          </p:cNvSpPr>
          <p:nvPr>
            <p:ph idx="1"/>
          </p:nvPr>
        </p:nvSpPr>
        <p:spPr>
          <a:xfrm>
            <a:off x="838200" y="1905000"/>
            <a:ext cx="7467600" cy="4391351"/>
          </a:xfrm>
        </p:spPr>
        <p:txBody>
          <a:bodyPr>
            <a:noAutofit/>
          </a:bodyPr>
          <a:lstStyle/>
          <a:p>
            <a:pPr fontAlgn="auto">
              <a:spcBef>
                <a:spcPts val="0"/>
              </a:spcBef>
              <a:spcAft>
                <a:spcPts val="0"/>
              </a:spcAft>
              <a:buFont typeface="Wingdings" panose="05000000000000000000" pitchFamily="2" charset="2"/>
              <a:buChar char="Ø"/>
              <a:defRPr/>
            </a:pPr>
            <a:r>
              <a:rPr lang="en-US" sz="2000" dirty="0"/>
              <a:t>Must be full-time and have completed 12 calendar months of employment.</a:t>
            </a:r>
          </a:p>
          <a:p>
            <a:pPr fontAlgn="auto">
              <a:spcBef>
                <a:spcPts val="0"/>
              </a:spcBef>
              <a:spcAft>
                <a:spcPts val="0"/>
              </a:spcAft>
              <a:buFontTx/>
              <a:buNone/>
              <a:defRPr/>
            </a:pPr>
            <a:endParaRPr lang="en-US" sz="2000" dirty="0"/>
          </a:p>
          <a:p>
            <a:pPr fontAlgn="auto">
              <a:spcBef>
                <a:spcPts val="0"/>
              </a:spcBef>
              <a:spcAft>
                <a:spcPts val="0"/>
              </a:spcAft>
              <a:buFont typeface="Wingdings" panose="05000000000000000000" pitchFamily="2" charset="2"/>
              <a:buChar char="Ø"/>
              <a:defRPr/>
            </a:pPr>
            <a:r>
              <a:rPr lang="en-US" sz="2000" dirty="0"/>
              <a:t>Must have accrued a minimum of 72 sick leave hours accrued.</a:t>
            </a:r>
          </a:p>
          <a:p>
            <a:pPr fontAlgn="auto">
              <a:spcBef>
                <a:spcPts val="0"/>
              </a:spcBef>
              <a:spcAft>
                <a:spcPts val="0"/>
              </a:spcAft>
              <a:buFont typeface="Wingdings 2"/>
              <a:buChar char=""/>
              <a:defRPr/>
            </a:pPr>
            <a:endParaRPr lang="en-US" sz="2000" dirty="0"/>
          </a:p>
          <a:p>
            <a:pPr fontAlgn="auto">
              <a:spcBef>
                <a:spcPts val="0"/>
              </a:spcBef>
              <a:spcAft>
                <a:spcPts val="0"/>
              </a:spcAft>
              <a:buFont typeface="Wingdings" panose="05000000000000000000" pitchFamily="2" charset="2"/>
              <a:buChar char="Ø"/>
              <a:defRPr/>
            </a:pPr>
            <a:r>
              <a:rPr lang="en-US" sz="2000" dirty="0"/>
              <a:t>Enrollment Periods are April and October.</a:t>
            </a:r>
          </a:p>
          <a:p>
            <a:pPr fontAlgn="auto">
              <a:spcBef>
                <a:spcPts val="0"/>
              </a:spcBef>
              <a:spcAft>
                <a:spcPts val="0"/>
              </a:spcAft>
              <a:buFontTx/>
              <a:buNone/>
              <a:defRPr/>
            </a:pPr>
            <a:endParaRPr lang="en-US" sz="2000" dirty="0"/>
          </a:p>
          <a:p>
            <a:pPr fontAlgn="auto">
              <a:spcBef>
                <a:spcPts val="0"/>
              </a:spcBef>
              <a:spcAft>
                <a:spcPts val="0"/>
              </a:spcAft>
              <a:buFont typeface="Wingdings" panose="05000000000000000000" pitchFamily="2" charset="2"/>
              <a:buChar char="Ø"/>
              <a:defRPr/>
            </a:pPr>
            <a:r>
              <a:rPr lang="en-US" sz="2000" dirty="0"/>
              <a:t>Initial enrollment donation of 24 hours (8 hrs automatic donation every year after, unless discontinued).</a:t>
            </a:r>
          </a:p>
          <a:p>
            <a:pPr marL="0" indent="0" fontAlgn="auto">
              <a:spcBef>
                <a:spcPts val="0"/>
              </a:spcBef>
              <a:spcAft>
                <a:spcPts val="0"/>
              </a:spcAft>
              <a:buNone/>
              <a:defRPr/>
            </a:pPr>
            <a:endParaRPr lang="en-US" sz="2000" dirty="0"/>
          </a:p>
          <a:p>
            <a:pPr marL="0" indent="0" fontAlgn="auto">
              <a:spcBef>
                <a:spcPts val="0"/>
              </a:spcBef>
              <a:spcAft>
                <a:spcPts val="0"/>
              </a:spcAft>
              <a:buNone/>
              <a:defRPr/>
            </a:pPr>
            <a:endParaRPr lang="en-US" sz="2000" dirty="0"/>
          </a:p>
        </p:txBody>
      </p:sp>
      <p:pic>
        <p:nvPicPr>
          <p:cNvPr id="2050" name="Picture 2" descr="Image result for sick leave pool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6964" y="4495800"/>
            <a:ext cx="2286036" cy="17637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500"/>
                                        <p:tgtEl>
                                          <p:spTgt spid="5">
                                            <p:txEl>
                                              <p:pRg st="2" end="2"/>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543800" cy="899161"/>
          </a:xfrm>
        </p:spPr>
        <p:txBody>
          <a:bodyPr>
            <a:noAutofit/>
          </a:bodyPr>
          <a:lstStyle/>
          <a:p>
            <a:r>
              <a:rPr lang="en-US" sz="4400" b="1" dirty="0">
                <a:solidFill>
                  <a:schemeClr val="tx1"/>
                </a:solidFill>
              </a:rPr>
              <a:t>LEAVE WITHOUT PAY LEAVE – Policy 4316 </a:t>
            </a:r>
          </a:p>
        </p:txBody>
      </p:sp>
      <p:sp>
        <p:nvSpPr>
          <p:cNvPr id="3" name="Content Placeholder 2"/>
          <p:cNvSpPr>
            <a:spLocks noGrp="1"/>
          </p:cNvSpPr>
          <p:nvPr>
            <p:ph idx="1"/>
          </p:nvPr>
        </p:nvSpPr>
        <p:spPr>
          <a:xfrm>
            <a:off x="761999" y="1737361"/>
            <a:ext cx="7848601" cy="4434839"/>
          </a:xfrm>
        </p:spPr>
        <p:txBody>
          <a:bodyPr>
            <a:normAutofit/>
          </a:bodyPr>
          <a:lstStyle/>
          <a:p>
            <a:pPr marL="0" indent="0">
              <a:buNone/>
            </a:pPr>
            <a:r>
              <a:rPr lang="en-US" dirty="0"/>
              <a:t>Leave without pay may be granted for up to 12 months subject to the following provisions: </a:t>
            </a:r>
          </a:p>
          <a:p>
            <a:pPr marL="457200" indent="-457200">
              <a:buAutoNum type="arabicPeriod"/>
            </a:pPr>
            <a:r>
              <a:rPr lang="en-US" dirty="0"/>
              <a:t>Except for disciplinary suspension, parental leave, family and medical leave, workers' compensation and military situations, </a:t>
            </a:r>
            <a:r>
              <a:rPr lang="en-US" b="1" u="sng" dirty="0"/>
              <a:t>all accumulated paid leave entitlement must be exhausted before granting leave </a:t>
            </a:r>
            <a:r>
              <a:rPr lang="en-US" sz="2100" b="1" u="sng" dirty="0"/>
              <a:t>without</a:t>
            </a:r>
            <a:r>
              <a:rPr lang="en-US" b="1" u="sng" dirty="0"/>
              <a:t> pay</a:t>
            </a:r>
            <a:r>
              <a:rPr lang="en-US" b="1" dirty="0"/>
              <a:t>, </a:t>
            </a:r>
            <a:r>
              <a:rPr lang="en-US" dirty="0"/>
              <a:t>with the additional provision that sick leave must be exhausted only in those cases where the employee is eligible to take sick leave under sick leave provisions. </a:t>
            </a:r>
          </a:p>
        </p:txBody>
      </p:sp>
    </p:spTree>
    <p:extLst>
      <p:ext uri="{BB962C8B-B14F-4D97-AF65-F5344CB8AC3E}">
        <p14:creationId xmlns:p14="http://schemas.microsoft.com/office/powerpoint/2010/main" val="221174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543800" cy="899161"/>
          </a:xfrm>
        </p:spPr>
        <p:txBody>
          <a:bodyPr>
            <a:noAutofit/>
          </a:bodyPr>
          <a:lstStyle/>
          <a:p>
            <a:r>
              <a:rPr lang="en-US" sz="4400" b="1" dirty="0">
                <a:solidFill>
                  <a:schemeClr val="tx1"/>
                </a:solidFill>
              </a:rPr>
              <a:t>UNAUTHORIZED ABSENCE– Policy 4511 </a:t>
            </a:r>
          </a:p>
        </p:txBody>
      </p:sp>
      <p:sp>
        <p:nvSpPr>
          <p:cNvPr id="3" name="Content Placeholder 2"/>
          <p:cNvSpPr>
            <a:spLocks noGrp="1"/>
          </p:cNvSpPr>
          <p:nvPr>
            <p:ph idx="1"/>
          </p:nvPr>
        </p:nvSpPr>
        <p:spPr>
          <a:xfrm>
            <a:off x="761999" y="1737361"/>
            <a:ext cx="7848601" cy="3672839"/>
          </a:xfrm>
        </p:spPr>
        <p:txBody>
          <a:bodyPr>
            <a:normAutofit fontScale="92500" lnSpcReduction="10000"/>
          </a:bodyPr>
          <a:lstStyle/>
          <a:p>
            <a:pPr marL="0" indent="0">
              <a:buNone/>
            </a:pPr>
            <a:endParaRPr lang="en-US" dirty="0"/>
          </a:p>
          <a:p>
            <a:pPr marL="0" indent="0">
              <a:buNone/>
            </a:pPr>
            <a:r>
              <a:rPr lang="en-US" dirty="0"/>
              <a:t>	In the case of an unauthorized absence being an unexcused absence or an absence where the employee has not notified the supervisor in accordance with established procedures, the employee's pay will be docked for the amount of time absent. </a:t>
            </a:r>
          </a:p>
          <a:p>
            <a:pPr marL="0" indent="0">
              <a:buNone/>
            </a:pPr>
            <a:r>
              <a:rPr lang="en-US" dirty="0"/>
              <a:t>	Disciplinary action may be initiated when necessary. An unauthorized absence of greater than 2 days may be treated as a voluntary resignation from employment with the College. </a:t>
            </a:r>
          </a:p>
          <a:p>
            <a:pPr marL="0" indent="0">
              <a:buNone/>
            </a:pPr>
            <a:endParaRPr lang="en-US" dirty="0"/>
          </a:p>
          <a:p>
            <a:pPr marL="0" indent="0">
              <a:buNone/>
            </a:pPr>
            <a:r>
              <a:rPr lang="en-US" b="1" dirty="0">
                <a:latin typeface="Calibri" panose="020F0502020204030204" pitchFamily="34" charset="0"/>
                <a:ea typeface="Calibri" panose="020F0502020204030204" pitchFamily="34" charset="0"/>
              </a:rPr>
              <a:t>TCP will generate an unauthorized absence if an employee does not meet the 40 hours, however, it does not populate it to the day that the absence occurred. </a:t>
            </a:r>
            <a:endParaRPr lang="en-US" sz="2400" b="1" dirty="0">
              <a:latin typeface="Times New Roman" panose="02020603050405020304" pitchFamily="18"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80462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7391400" cy="711200"/>
          </a:xfrm>
        </p:spPr>
        <p:txBody>
          <a:bodyPr>
            <a:normAutofit fontScale="90000"/>
          </a:bodyPr>
          <a:lstStyle/>
          <a:p>
            <a:r>
              <a:rPr lang="en-US" b="1" dirty="0"/>
              <a:t>MILITARY LEAVE – Policy 4317</a:t>
            </a:r>
          </a:p>
        </p:txBody>
      </p:sp>
      <p:sp>
        <p:nvSpPr>
          <p:cNvPr id="3" name="Content Placeholder 2"/>
          <p:cNvSpPr>
            <a:spLocks noGrp="1"/>
          </p:cNvSpPr>
          <p:nvPr>
            <p:ph idx="1"/>
          </p:nvPr>
        </p:nvSpPr>
        <p:spPr>
          <a:xfrm>
            <a:off x="914400" y="1828800"/>
            <a:ext cx="7391400" cy="4114800"/>
          </a:xfrm>
        </p:spPr>
        <p:txBody>
          <a:bodyPr>
            <a:normAutofit/>
          </a:bodyPr>
          <a:lstStyle/>
          <a:p>
            <a:r>
              <a:rPr lang="en-US" dirty="0"/>
              <a:t>An employee may take a paid leave of absence of not more than </a:t>
            </a:r>
            <a:r>
              <a:rPr lang="en-US" b="1" dirty="0"/>
              <a:t>15 workdays </a:t>
            </a:r>
            <a:r>
              <a:rPr lang="en-US" dirty="0"/>
              <a:t>in a fiscal year to perform temporary active duty with Reserve or National Guard units. During such leave of absence and while engaged in the performance of such military duty.</a:t>
            </a:r>
          </a:p>
          <a:p>
            <a:r>
              <a:rPr lang="en-US" dirty="0"/>
              <a:t>The College shall carry forward from one fiscal year to the next the net balance of unused accumulated leave under the Short Term Military Leave available not to exceed 45 workdays. </a:t>
            </a:r>
          </a:p>
          <a:p>
            <a:pPr>
              <a:buFont typeface="Wingdings" panose="05000000000000000000" pitchFamily="2" charset="2"/>
              <a:buChar char="Ø"/>
            </a:pPr>
            <a:r>
              <a:rPr lang="en-US" dirty="0"/>
              <a:t>A copy of the official military orders must be attached. </a:t>
            </a:r>
          </a:p>
          <a:p>
            <a:pPr>
              <a:buFont typeface="Wingdings" panose="05000000000000000000" pitchFamily="2" charset="2"/>
              <a:buChar char="Ø"/>
            </a:pPr>
            <a:r>
              <a:rPr lang="en-US" dirty="0"/>
              <a:t>Notify HR if a deployment may be foreseen.</a:t>
            </a:r>
          </a:p>
          <a:p>
            <a:pPr marL="0" indent="0">
              <a:buNone/>
            </a:pPr>
            <a:r>
              <a:rPr lang="en-US" u="sng" dirty="0"/>
              <a:t>Direct-Wage employees are entitled to 57 hours of Military Leave</a:t>
            </a:r>
          </a:p>
          <a:p>
            <a:endParaRPr lang="en-US" dirty="0"/>
          </a:p>
        </p:txBody>
      </p:sp>
      <p:pic>
        <p:nvPicPr>
          <p:cNvPr id="1030" name="Picture 6" descr="Image result for military log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87" y="5640822"/>
            <a:ext cx="4340225" cy="859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11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BD502A-4ADF-4786-A072-390C5D506D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0"/>
            <a:ext cx="3124200" cy="1734972"/>
          </a:xfrm>
          <a:prstGeom prst="rect">
            <a:avLst/>
          </a:prstGeom>
        </p:spPr>
      </p:pic>
      <p:sp>
        <p:nvSpPr>
          <p:cNvPr id="3" name="Title 2"/>
          <p:cNvSpPr>
            <a:spLocks noGrp="1"/>
          </p:cNvSpPr>
          <p:nvPr>
            <p:ph type="title"/>
          </p:nvPr>
        </p:nvSpPr>
        <p:spPr>
          <a:xfrm>
            <a:off x="457200" y="859468"/>
            <a:ext cx="6347713" cy="896434"/>
          </a:xfrm>
        </p:spPr>
        <p:txBody>
          <a:bodyPr>
            <a:normAutofit fontScale="90000"/>
          </a:bodyPr>
          <a:lstStyle/>
          <a:p>
            <a:r>
              <a:rPr lang="en-US" b="1" dirty="0"/>
              <a:t>WORKERS’ COMPENSATION </a:t>
            </a:r>
          </a:p>
        </p:txBody>
      </p:sp>
      <p:sp>
        <p:nvSpPr>
          <p:cNvPr id="2" name="Content Placeholder 1"/>
          <p:cNvSpPr>
            <a:spLocks noGrp="1"/>
          </p:cNvSpPr>
          <p:nvPr>
            <p:ph idx="1"/>
          </p:nvPr>
        </p:nvSpPr>
        <p:spPr>
          <a:xfrm>
            <a:off x="800099" y="2286000"/>
            <a:ext cx="7543801" cy="3056466"/>
          </a:xfrm>
        </p:spPr>
        <p:txBody>
          <a:bodyPr/>
          <a:lstStyle/>
          <a:p>
            <a:pPr marL="274320" lvl="1" indent="0">
              <a:lnSpc>
                <a:spcPct val="110000"/>
              </a:lnSpc>
              <a:buNone/>
            </a:pPr>
            <a:r>
              <a:rPr lang="en-US" sz="2400" b="1" dirty="0">
                <a:solidFill>
                  <a:schemeClr val="tx1"/>
                </a:solidFill>
                <a:latin typeface="Tekton Pro" pitchFamily="34" charset="0"/>
                <a:cs typeface="Adobe Hebrew" pitchFamily="18" charset="-79"/>
              </a:rPr>
              <a:t>What to do in the event of a work-related illness or injury</a:t>
            </a:r>
            <a:r>
              <a:rPr lang="en-US" sz="2400" dirty="0">
                <a:solidFill>
                  <a:schemeClr val="tx1"/>
                </a:solidFill>
                <a:latin typeface="Tekton Pro" pitchFamily="34" charset="0"/>
                <a:cs typeface="Adobe Hebrew" pitchFamily="18" charset="-79"/>
              </a:rPr>
              <a:t>: </a:t>
            </a:r>
          </a:p>
          <a:p>
            <a:pPr lvl="2">
              <a:buFont typeface="Wingdings" panose="05000000000000000000" pitchFamily="2" charset="2"/>
              <a:buChar char="ü"/>
            </a:pPr>
            <a:r>
              <a:rPr lang="en-US" sz="2000" dirty="0">
                <a:solidFill>
                  <a:schemeClr val="tx1"/>
                </a:solidFill>
                <a:latin typeface="Tekton Pro" pitchFamily="34" charset="0"/>
                <a:cs typeface="Adobe Hebrew" pitchFamily="18" charset="-79"/>
              </a:rPr>
              <a:t>Report IMMEDIATELY to your supervisor</a:t>
            </a:r>
          </a:p>
          <a:p>
            <a:pPr lvl="2">
              <a:buFont typeface="Wingdings" panose="05000000000000000000" pitchFamily="2" charset="2"/>
              <a:buChar char="ü"/>
            </a:pPr>
            <a:r>
              <a:rPr lang="en-US" sz="2000" dirty="0">
                <a:solidFill>
                  <a:schemeClr val="tx1"/>
                </a:solidFill>
                <a:latin typeface="Tekton Pro" pitchFamily="34" charset="0"/>
                <a:cs typeface="Adobe Hebrew" pitchFamily="18" charset="-79"/>
              </a:rPr>
              <a:t>Contact </a:t>
            </a:r>
            <a:r>
              <a:rPr lang="en-US" sz="2000" b="1" dirty="0">
                <a:solidFill>
                  <a:schemeClr val="tx1"/>
                </a:solidFill>
                <a:latin typeface="Tekton Pro" pitchFamily="34" charset="0"/>
                <a:cs typeface="Adobe Hebrew" pitchFamily="18" charset="-79"/>
              </a:rPr>
              <a:t>Cindy Rocha, Benefits Specialist at 872-5011</a:t>
            </a:r>
          </a:p>
          <a:p>
            <a:pPr lvl="2">
              <a:buFont typeface="Wingdings" panose="05000000000000000000" pitchFamily="2" charset="2"/>
              <a:buChar char="ü"/>
            </a:pPr>
            <a:r>
              <a:rPr lang="en-US" sz="2000" dirty="0">
                <a:solidFill>
                  <a:schemeClr val="tx1"/>
                </a:solidFill>
                <a:latin typeface="Tekton Pro"/>
                <a:cs typeface="Adobe Hebrew" pitchFamily="18" charset="-79"/>
              </a:rPr>
              <a:t>Fill out First Report of Injury Form, which is found in the Human Resources web site.</a:t>
            </a:r>
          </a:p>
          <a:p>
            <a:pPr lvl="2">
              <a:buFont typeface="Wingdings" panose="05000000000000000000" pitchFamily="2" charset="2"/>
              <a:buChar char="ü"/>
            </a:pPr>
            <a:r>
              <a:rPr lang="en-US" sz="2000" dirty="0">
                <a:solidFill>
                  <a:schemeClr val="tx1"/>
                </a:solidFill>
                <a:latin typeface="Tekton Pro"/>
              </a:rPr>
              <a:t>If the employee is unavailable to complete the Incident Report, the supervisor should complete the form.</a:t>
            </a:r>
          </a:p>
          <a:p>
            <a:pPr marL="384048" lvl="2" indent="0">
              <a:buNone/>
            </a:pPr>
            <a:endParaRPr lang="en-US" sz="2000" dirty="0">
              <a:solidFill>
                <a:schemeClr val="tx1"/>
              </a:solidFill>
              <a:latin typeface="Tekton Pro" pitchFamily="34" charset="0"/>
              <a:cs typeface="Adobe Hebrew" pitchFamily="18" charset="-79"/>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838200"/>
            <a:ext cx="7940040" cy="899161"/>
          </a:xfrm>
        </p:spPr>
        <p:txBody>
          <a:bodyPr/>
          <a:lstStyle/>
          <a:p>
            <a:r>
              <a:rPr lang="en-US" b="1" dirty="0"/>
              <a:t>FMLA- Family Medical Leave Act</a:t>
            </a:r>
          </a:p>
        </p:txBody>
      </p:sp>
      <p:sp>
        <p:nvSpPr>
          <p:cNvPr id="3" name="Content Placeholder 2"/>
          <p:cNvSpPr>
            <a:spLocks noGrp="1"/>
          </p:cNvSpPr>
          <p:nvPr>
            <p:ph idx="1"/>
          </p:nvPr>
        </p:nvSpPr>
        <p:spPr>
          <a:xfrm>
            <a:off x="822959" y="1845734"/>
            <a:ext cx="7543801" cy="4478866"/>
          </a:xfrm>
        </p:spPr>
        <p:txBody>
          <a:bodyPr>
            <a:normAutofit fontScale="92500" lnSpcReduction="10000"/>
          </a:bodyPr>
          <a:lstStyle/>
          <a:p>
            <a:pPr lvl="0">
              <a:lnSpc>
                <a:spcPct val="80000"/>
              </a:lnSpc>
              <a:spcBef>
                <a:spcPct val="20000"/>
              </a:spcBef>
              <a:buSzTx/>
              <a:buFont typeface="Wingdings" panose="05000000000000000000" pitchFamily="2" charset="2"/>
              <a:buChar char="Ø"/>
              <a:defRPr/>
            </a:pPr>
            <a:r>
              <a:rPr lang="en-US" sz="1800" dirty="0"/>
              <a:t>Employee must have been employed for at least 12 months (PT/FT). </a:t>
            </a:r>
          </a:p>
          <a:p>
            <a:pPr lvl="0">
              <a:lnSpc>
                <a:spcPct val="80000"/>
              </a:lnSpc>
              <a:spcBef>
                <a:spcPct val="20000"/>
              </a:spcBef>
              <a:buSzTx/>
              <a:buFont typeface="Wingdings" panose="05000000000000000000" pitchFamily="2" charset="2"/>
              <a:buChar char="Ø"/>
              <a:defRPr/>
            </a:pPr>
            <a:r>
              <a:rPr lang="en-US" sz="1800" dirty="0"/>
              <a:t>Must have worked 1250 hours in the year prior to request. </a:t>
            </a:r>
          </a:p>
          <a:p>
            <a:pPr lvl="0">
              <a:lnSpc>
                <a:spcPct val="80000"/>
              </a:lnSpc>
              <a:spcBef>
                <a:spcPct val="20000"/>
              </a:spcBef>
              <a:buSzTx/>
              <a:buFont typeface="Wingdings" panose="05000000000000000000" pitchFamily="2" charset="2"/>
              <a:buChar char="Ø"/>
              <a:defRPr/>
            </a:pPr>
            <a:r>
              <a:rPr lang="en-US" sz="1800" dirty="0"/>
              <a:t>Eligible employees are entitled to 12 weeks of leave during any twelve month period due to: </a:t>
            </a:r>
          </a:p>
          <a:p>
            <a:pPr lvl="1">
              <a:lnSpc>
                <a:spcPct val="80000"/>
              </a:lnSpc>
              <a:spcBef>
                <a:spcPct val="20000"/>
              </a:spcBef>
              <a:buFont typeface="Wingdings" panose="05000000000000000000" pitchFamily="2" charset="2"/>
              <a:buChar char="§"/>
              <a:defRPr/>
            </a:pPr>
            <a:r>
              <a:rPr lang="en-US" dirty="0"/>
              <a:t>Birth of a child</a:t>
            </a:r>
          </a:p>
          <a:p>
            <a:pPr lvl="1">
              <a:lnSpc>
                <a:spcPct val="80000"/>
              </a:lnSpc>
              <a:spcBef>
                <a:spcPct val="20000"/>
              </a:spcBef>
              <a:buFont typeface="Wingdings" panose="05000000000000000000" pitchFamily="2" charset="2"/>
              <a:buChar char="§"/>
              <a:defRPr/>
            </a:pPr>
            <a:r>
              <a:rPr lang="en-US" dirty="0"/>
              <a:t>Adoption or foster care </a:t>
            </a:r>
          </a:p>
          <a:p>
            <a:pPr lvl="1">
              <a:lnSpc>
                <a:spcPct val="80000"/>
              </a:lnSpc>
              <a:spcBef>
                <a:spcPct val="20000"/>
              </a:spcBef>
              <a:buFont typeface="Wingdings" panose="05000000000000000000" pitchFamily="2" charset="2"/>
              <a:buChar char="§"/>
              <a:defRPr/>
            </a:pPr>
            <a:r>
              <a:rPr lang="en-US" dirty="0"/>
              <a:t>To care for employee’s spouse, son, daughter or parent with a serious health condition</a:t>
            </a:r>
          </a:p>
          <a:p>
            <a:pPr lvl="1">
              <a:lnSpc>
                <a:spcPct val="80000"/>
              </a:lnSpc>
              <a:spcBef>
                <a:spcPct val="20000"/>
              </a:spcBef>
              <a:buFont typeface="Wingdings" panose="05000000000000000000" pitchFamily="2" charset="2"/>
              <a:buChar char="§"/>
              <a:defRPr/>
            </a:pPr>
            <a:r>
              <a:rPr lang="en-US" dirty="0"/>
              <a:t>Because of an employee’s own serious health condition</a:t>
            </a:r>
          </a:p>
          <a:p>
            <a:pPr lvl="1">
              <a:lnSpc>
                <a:spcPct val="80000"/>
              </a:lnSpc>
              <a:spcBef>
                <a:spcPct val="20000"/>
              </a:spcBef>
              <a:buFont typeface="Wingdings" panose="05000000000000000000" pitchFamily="2" charset="2"/>
              <a:buChar char="§"/>
              <a:defRPr/>
            </a:pPr>
            <a:r>
              <a:rPr lang="en-US" dirty="0"/>
              <a:t>Any qualifying exigency (as governed by federal regulations promulgated by </a:t>
            </a:r>
            <a:r>
              <a:rPr lang="en-US" dirty="0" err="1"/>
              <a:t>Dept</a:t>
            </a:r>
            <a:r>
              <a:rPr lang="en-US" dirty="0"/>
              <a:t> of Labor) arising out of the fact that the spouse, son, daughter, or parent of the employee is on active duty (or has been notified of an impending call or order to active duty)</a:t>
            </a:r>
          </a:p>
          <a:p>
            <a:pPr lvl="1">
              <a:lnSpc>
                <a:spcPct val="80000"/>
              </a:lnSpc>
              <a:spcBef>
                <a:spcPct val="20000"/>
              </a:spcBef>
              <a:buFont typeface="Wingdings" panose="05000000000000000000" pitchFamily="2" charset="2"/>
              <a:buChar char="§"/>
              <a:defRPr/>
            </a:pPr>
            <a:r>
              <a:rPr lang="en-US" dirty="0"/>
              <a:t>To care for spouse, son, daughter, parent, or next of kin of a covered service member who is recovering from a serious illness or injury sustained in the line of duty on active duty.  Entitled to up to 26 weeks of leave in a single 12-month period to care for the service member.  </a:t>
            </a:r>
            <a:br>
              <a:rPr lang="en-US" dirty="0"/>
            </a:br>
            <a:r>
              <a:rPr lang="en-US" dirty="0"/>
              <a:t>(Eligible employee is entitled to a combined total of </a:t>
            </a:r>
            <a:br>
              <a:rPr lang="en-US" dirty="0"/>
            </a:br>
            <a:r>
              <a:rPr lang="en-US" dirty="0"/>
              <a:t>26 weeks of all types of FMLA leave.)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914400"/>
            <a:ext cx="7543800" cy="822961"/>
          </a:xfrm>
        </p:spPr>
        <p:txBody>
          <a:bodyPr/>
          <a:lstStyle/>
          <a:p>
            <a:r>
              <a:rPr lang="en-US" b="1" dirty="0"/>
              <a:t>What is the first step?</a:t>
            </a:r>
          </a:p>
        </p:txBody>
      </p:sp>
      <p:sp>
        <p:nvSpPr>
          <p:cNvPr id="3" name="Content Placeholder 2"/>
          <p:cNvSpPr>
            <a:spLocks noGrp="1"/>
          </p:cNvSpPr>
          <p:nvPr>
            <p:ph idx="1"/>
          </p:nvPr>
        </p:nvSpPr>
        <p:spPr>
          <a:xfrm>
            <a:off x="914400" y="1845734"/>
            <a:ext cx="7452360" cy="4023360"/>
          </a:xfrm>
        </p:spPr>
        <p:txBody>
          <a:bodyPr>
            <a:normAutofit/>
          </a:bodyPr>
          <a:lstStyle/>
          <a:p>
            <a:pPr>
              <a:buNone/>
            </a:pPr>
            <a:r>
              <a:rPr lang="en-US" dirty="0"/>
              <a:t>Whenever an eligible employee’s leave is </a:t>
            </a:r>
            <a:r>
              <a:rPr lang="en-US" u="sng" dirty="0"/>
              <a:t>foreseeable</a:t>
            </a:r>
            <a:r>
              <a:rPr lang="en-US" dirty="0"/>
              <a:t> or is out for </a:t>
            </a:r>
            <a:r>
              <a:rPr lang="en-US" u="sng" dirty="0"/>
              <a:t>More</a:t>
            </a:r>
            <a:br>
              <a:rPr lang="en-US" u="sng" dirty="0"/>
            </a:br>
            <a:r>
              <a:rPr lang="en-US" u="sng" dirty="0"/>
              <a:t>Than 3 Days (sick leave)</a:t>
            </a:r>
            <a:r>
              <a:rPr lang="en-US" dirty="0"/>
              <a:t>.</a:t>
            </a:r>
            <a:br>
              <a:rPr lang="en-US" dirty="0"/>
            </a:br>
            <a:endParaRPr lang="en-US" dirty="0"/>
          </a:p>
          <a:p>
            <a:pPr>
              <a:buFont typeface="Wingdings" panose="05000000000000000000" pitchFamily="2" charset="2"/>
              <a:buChar char="Ø"/>
            </a:pPr>
            <a:r>
              <a:rPr lang="en-US" dirty="0"/>
              <a:t>Employees/department will need to contact HR to begin the process. </a:t>
            </a:r>
          </a:p>
          <a:p>
            <a:pPr>
              <a:buFont typeface="Wingdings" panose="05000000000000000000" pitchFamily="2" charset="2"/>
              <a:buChar char="Ø"/>
            </a:pPr>
            <a:r>
              <a:rPr lang="en-US" dirty="0"/>
              <a:t>The </a:t>
            </a:r>
            <a:r>
              <a:rPr lang="en-US" b="1" dirty="0"/>
              <a:t>Family Medical Leave Request</a:t>
            </a:r>
            <a:r>
              <a:rPr lang="en-US" dirty="0"/>
              <a:t> needs to be completed and forwarded to the Office of Human Resources </a:t>
            </a:r>
          </a:p>
          <a:p>
            <a:pPr>
              <a:buFont typeface="Wingdings" panose="05000000000000000000" pitchFamily="2" charset="2"/>
              <a:buChar char="Ø"/>
            </a:pPr>
            <a:r>
              <a:rPr lang="en-US" dirty="0"/>
              <a:t>The application must include the required </a:t>
            </a:r>
            <a:r>
              <a:rPr lang="en-US" b="1" dirty="0"/>
              <a:t>Medical Certification </a:t>
            </a:r>
            <a:r>
              <a:rPr lang="en-US" dirty="0"/>
              <a:t>from the health care provider of the eligible employee, child, spouse, or parent as appropriate.</a:t>
            </a:r>
          </a:p>
          <a:p>
            <a:pPr>
              <a:buFont typeface="Wingdings" panose="05000000000000000000" pitchFamily="2" charset="2"/>
              <a:buChar char="Ø"/>
            </a:pPr>
            <a:r>
              <a:rPr lang="en-US" dirty="0"/>
              <a:t>If approved, medical certification must be submitted to the Office of Human Resources within </a:t>
            </a:r>
            <a:r>
              <a:rPr lang="en-US" u="sng" dirty="0"/>
              <a:t>15 days </a:t>
            </a:r>
            <a:r>
              <a:rPr lang="en-US" dirty="0"/>
              <a:t>of receipt of employer response.</a:t>
            </a:r>
          </a:p>
          <a:p>
            <a:pPr>
              <a:buFont typeface="Wingdings" panose="05000000000000000000" pitchFamily="2" charset="2"/>
              <a:buChar char="Ø"/>
            </a:pPr>
            <a:endParaRPr lang="en-US" dirty="0"/>
          </a:p>
        </p:txBody>
      </p:sp>
      <p:pic>
        <p:nvPicPr>
          <p:cNvPr id="4" name="Picture 2" descr="Image result for FM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523874"/>
            <a:ext cx="2286000" cy="7810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AB1E0-CFAE-4B37-8F2D-AEEECF280A5B}"/>
              </a:ext>
            </a:extLst>
          </p:cNvPr>
          <p:cNvSpPr>
            <a:spLocks noGrp="1"/>
          </p:cNvSpPr>
          <p:nvPr>
            <p:ph type="title"/>
          </p:nvPr>
        </p:nvSpPr>
        <p:spPr/>
        <p:txBody>
          <a:bodyPr>
            <a:normAutofit/>
          </a:bodyPr>
          <a:lstStyle/>
          <a:p>
            <a:r>
              <a:rPr lang="en-US" sz="4400" b="1" dirty="0">
                <a:solidFill>
                  <a:schemeClr val="tx1"/>
                </a:solidFill>
              </a:rPr>
              <a:t>BENEFITS OVERVIEW</a:t>
            </a:r>
            <a:endParaRPr lang="en-US" b="1" dirty="0">
              <a:solidFill>
                <a:schemeClr val="tx1"/>
              </a:solidFill>
            </a:endParaRPr>
          </a:p>
        </p:txBody>
      </p:sp>
      <p:sp>
        <p:nvSpPr>
          <p:cNvPr id="3" name="Content Placeholder 2">
            <a:extLst>
              <a:ext uri="{FF2B5EF4-FFF2-40B4-BE49-F238E27FC236}">
                <a16:creationId xmlns:a16="http://schemas.microsoft.com/office/drawing/2014/main" id="{5945DBEB-E382-452E-9256-DFA5256EDD4C}"/>
              </a:ext>
            </a:extLst>
          </p:cNvPr>
          <p:cNvSpPr>
            <a:spLocks noGrp="1"/>
          </p:cNvSpPr>
          <p:nvPr>
            <p:ph idx="1"/>
          </p:nvPr>
        </p:nvSpPr>
        <p:spPr>
          <a:xfrm>
            <a:off x="533399" y="2133600"/>
            <a:ext cx="8153401" cy="4038600"/>
          </a:xfrm>
        </p:spPr>
        <p:txBody>
          <a:bodyPr numCol="2">
            <a:normAutofit/>
          </a:bodyPr>
          <a:lstStyle/>
          <a:p>
            <a:pPr lvl="1"/>
            <a:r>
              <a:rPr lang="en-US" sz="3000" dirty="0"/>
              <a:t>Leave Requests</a:t>
            </a:r>
          </a:p>
          <a:p>
            <a:pPr lvl="1"/>
            <a:r>
              <a:rPr lang="en-US" sz="3000" dirty="0"/>
              <a:t>Virtual Visits</a:t>
            </a:r>
          </a:p>
          <a:p>
            <a:pPr lvl="1"/>
            <a:r>
              <a:rPr lang="en-US" sz="3000" dirty="0"/>
              <a:t>Sick Leave Pool</a:t>
            </a:r>
          </a:p>
          <a:p>
            <a:pPr lvl="1"/>
            <a:r>
              <a:rPr lang="en-US" sz="3000" dirty="0"/>
              <a:t>Leave Without Pay</a:t>
            </a:r>
          </a:p>
          <a:p>
            <a:pPr lvl="1"/>
            <a:r>
              <a:rPr lang="en-US" sz="3000" dirty="0"/>
              <a:t>Unauthorized Absence</a:t>
            </a:r>
          </a:p>
          <a:p>
            <a:pPr lvl="1"/>
            <a:r>
              <a:rPr lang="en-US" sz="3000" dirty="0"/>
              <a:t>Workers Compensation</a:t>
            </a:r>
          </a:p>
          <a:p>
            <a:pPr lvl="1"/>
            <a:r>
              <a:rPr lang="en-US" sz="3000" dirty="0"/>
              <a:t>FMLA</a:t>
            </a:r>
          </a:p>
          <a:p>
            <a:pPr marL="201168" lvl="1" indent="0">
              <a:buNone/>
            </a:pPr>
            <a:r>
              <a:rPr lang="en-US" sz="3000" dirty="0"/>
              <a:t> </a:t>
            </a:r>
          </a:p>
          <a:p>
            <a:pPr lvl="1"/>
            <a:r>
              <a:rPr lang="en-US" sz="3000" dirty="0"/>
              <a:t>PDR</a:t>
            </a:r>
          </a:p>
          <a:p>
            <a:pPr lvl="1"/>
            <a:r>
              <a:rPr lang="en-US" sz="3000" dirty="0"/>
              <a:t>Temp Agencies</a:t>
            </a:r>
          </a:p>
          <a:p>
            <a:pPr lvl="1"/>
            <a:r>
              <a:rPr lang="en-US" sz="3000" dirty="0"/>
              <a:t>Best Practices for Adjunct Faculty</a:t>
            </a:r>
          </a:p>
          <a:p>
            <a:pPr lvl="1"/>
            <a:r>
              <a:rPr lang="en-US" sz="3000" dirty="0"/>
              <a:t>TCP </a:t>
            </a:r>
          </a:p>
          <a:p>
            <a:pPr lvl="1"/>
            <a:r>
              <a:rPr lang="en-US" sz="3000" dirty="0"/>
              <a:t>New </a:t>
            </a:r>
            <a:r>
              <a:rPr lang="en-US" sz="3000" dirty="0" err="1"/>
              <a:t>JagNet</a:t>
            </a:r>
            <a:r>
              <a:rPr lang="en-US" sz="3000" dirty="0"/>
              <a:t> Information</a:t>
            </a:r>
          </a:p>
          <a:p>
            <a:pPr lvl="1"/>
            <a:endParaRPr lang="en-US" dirty="0"/>
          </a:p>
        </p:txBody>
      </p:sp>
    </p:spTree>
    <p:extLst>
      <p:ext uri="{BB962C8B-B14F-4D97-AF65-F5344CB8AC3E}">
        <p14:creationId xmlns:p14="http://schemas.microsoft.com/office/powerpoint/2010/main" val="940937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286" y="612774"/>
            <a:ext cx="6347713" cy="939800"/>
          </a:xfrm>
        </p:spPr>
        <p:txBody>
          <a:bodyPr/>
          <a:lstStyle/>
          <a:p>
            <a:r>
              <a:rPr lang="en-US" b="1" dirty="0"/>
              <a:t>Department Roles</a:t>
            </a:r>
          </a:p>
        </p:txBody>
      </p:sp>
      <p:sp>
        <p:nvSpPr>
          <p:cNvPr id="3" name="Content Placeholder 2"/>
          <p:cNvSpPr>
            <a:spLocks noGrp="1"/>
          </p:cNvSpPr>
          <p:nvPr>
            <p:ph idx="1"/>
          </p:nvPr>
        </p:nvSpPr>
        <p:spPr>
          <a:xfrm>
            <a:off x="990600" y="1930400"/>
            <a:ext cx="7315200" cy="4394200"/>
          </a:xfrm>
        </p:spPr>
        <p:txBody>
          <a:bodyPr>
            <a:normAutofit fontScale="92500" lnSpcReduction="20000"/>
          </a:bodyPr>
          <a:lstStyle/>
          <a:p>
            <a:pPr marL="457200" indent="-457200">
              <a:buFont typeface="+mj-lt"/>
              <a:buAutoNum type="arabicPeriod"/>
            </a:pPr>
            <a:r>
              <a:rPr lang="en-US" sz="2000" dirty="0"/>
              <a:t>Department is notified</a:t>
            </a:r>
          </a:p>
          <a:p>
            <a:pPr marL="457200" lvl="0" indent="-457200">
              <a:buFont typeface="+mj-lt"/>
              <a:buAutoNum type="arabicPeriod"/>
            </a:pPr>
            <a:r>
              <a:rPr lang="en-US" sz="2000" dirty="0"/>
              <a:t>For TCP users, HR will complete timecard with FMLA leave used </a:t>
            </a:r>
          </a:p>
          <a:p>
            <a:pPr marL="457200" lvl="0" indent="-457200">
              <a:buFont typeface="+mj-lt"/>
              <a:buAutoNum type="arabicPeriod"/>
            </a:pPr>
            <a:r>
              <a:rPr lang="en-US" sz="2000" dirty="0"/>
              <a:t>Employee is sent hard copy of timecard for signature, then it is forwarded to supervisor</a:t>
            </a:r>
          </a:p>
          <a:p>
            <a:pPr marL="457200" lvl="0" indent="-457200">
              <a:buFont typeface="+mj-lt"/>
              <a:buAutoNum type="arabicPeriod"/>
            </a:pPr>
            <a:r>
              <a:rPr lang="en-US" sz="2000" dirty="0"/>
              <a:t>Supervisors will sign leave forms and return to HR in a timely manner </a:t>
            </a:r>
          </a:p>
          <a:p>
            <a:pPr marL="457200" lvl="0" indent="-457200">
              <a:buFont typeface="+mj-lt"/>
              <a:buAutoNum type="arabicPeriod"/>
            </a:pPr>
            <a:r>
              <a:rPr lang="en-US" sz="2000" dirty="0"/>
              <a:t>Supervisors will need to continue to approve timecards in TCP.</a:t>
            </a:r>
          </a:p>
          <a:p>
            <a:pPr marL="0" lvl="0" indent="0">
              <a:buNone/>
            </a:pPr>
            <a:endParaRPr lang="en-US" sz="2000" dirty="0"/>
          </a:p>
          <a:p>
            <a:pPr algn="ctr">
              <a:buNone/>
            </a:pPr>
            <a:r>
              <a:rPr lang="en-US" sz="2400" b="1" dirty="0"/>
              <a:t> HIPAA privacy laws state it’s recommended the </a:t>
            </a:r>
            <a:br>
              <a:rPr lang="en-US" sz="2400" b="1" dirty="0"/>
            </a:br>
            <a:r>
              <a:rPr lang="en-US" sz="2400" b="1" dirty="0"/>
              <a:t>supervisor have </a:t>
            </a:r>
            <a:r>
              <a:rPr lang="en-US" sz="2400" b="1" u="sng" dirty="0"/>
              <a:t>minimal contact </a:t>
            </a:r>
            <a:r>
              <a:rPr lang="en-US" sz="2400" b="1" dirty="0"/>
              <a:t>while the </a:t>
            </a:r>
            <a:br>
              <a:rPr lang="en-US" sz="2400" b="1" dirty="0"/>
            </a:br>
            <a:r>
              <a:rPr lang="en-US" sz="2400" b="1" dirty="0"/>
              <a:t>employee is out in FMLA leave.**</a:t>
            </a:r>
          </a:p>
          <a:p>
            <a:pPr>
              <a:buNone/>
            </a:pPr>
            <a:endParaRPr lang="en-US" sz="2400" b="1" dirty="0"/>
          </a:p>
          <a:p>
            <a:pPr>
              <a:buNone/>
            </a:pPr>
            <a:r>
              <a:rPr lang="en-US" sz="2400" b="1" dirty="0"/>
              <a:t> </a:t>
            </a:r>
            <a:r>
              <a:rPr lang="en-US" sz="2400" dirty="0">
                <a:solidFill>
                  <a:srgbClr val="FF0000"/>
                </a:solidFill>
              </a:rPr>
              <a:t>All communication will be handled by Human Resources</a:t>
            </a:r>
            <a:r>
              <a:rPr lang="en-US" sz="2400" b="1" dirty="0">
                <a:solidFill>
                  <a:srgbClr val="FF0000"/>
                </a:solidFill>
              </a:rPr>
              <a:t>. </a:t>
            </a:r>
            <a:endParaRPr lang="en-US" sz="2400" dirty="0">
              <a:solidFill>
                <a:srgbClr val="FF0000"/>
              </a:solidFill>
            </a:endParaRPr>
          </a:p>
          <a:p>
            <a:endParaRPr lang="en-US" sz="2400" dirty="0"/>
          </a:p>
        </p:txBody>
      </p:sp>
      <p:pic>
        <p:nvPicPr>
          <p:cNvPr id="18438" name="Picture 6" descr="Related imag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3750" b="97917" l="9703" r="89828">
                        <a14:foregroundMark x1="50391" y1="55000" x2="51330" y2="77083"/>
                        <a14:foregroundMark x1="45853" y1="65208" x2="56495" y2="66458"/>
                        <a14:foregroundMark x1="45853" y1="76458" x2="55556" y2="75833"/>
                        <a14:foregroundMark x1="40845" y1="21250" x2="46792" y2="21667"/>
                        <a14:foregroundMark x1="40063" y1="26250" x2="45853" y2="25833"/>
                        <a14:foregroundMark x1="41471" y1="30833" x2="47418" y2="30000"/>
                        <a14:foregroundMark x1="44757" y1="74167" x2="44757" y2="78542"/>
                      </a14:backgroundRemoval>
                    </a14:imgEffect>
                  </a14:imgLayer>
                </a14:imgProps>
              </a:ext>
              <a:ext uri="{28A0092B-C50C-407E-A947-70E740481C1C}">
                <a14:useLocalDpi xmlns:a14="http://schemas.microsoft.com/office/drawing/2010/main" val="0"/>
              </a:ext>
            </a:extLst>
          </a:blip>
          <a:srcRect/>
          <a:stretch>
            <a:fillRect/>
          </a:stretch>
        </p:blipFill>
        <p:spPr bwMode="auto">
          <a:xfrm rot="20853665">
            <a:off x="7386929" y="4981276"/>
            <a:ext cx="1565933" cy="11762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FM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9" y="692149"/>
            <a:ext cx="2286000" cy="7810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438"/>
                                        </p:tgtEl>
                                        <p:attrNameLst>
                                          <p:attrName>style.visibility</p:attrName>
                                        </p:attrNameLst>
                                      </p:cBhvr>
                                      <p:to>
                                        <p:strVal val="visible"/>
                                      </p:to>
                                    </p:set>
                                    <p:animEffect transition="in" filter="fade">
                                      <p:cBhvr>
                                        <p:cTn id="32" dur="500"/>
                                        <p:tgtEl>
                                          <p:spTgt spid="1843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mph" presetSubtype="0" fill="hold" nodeType="clickEffect">
                                  <p:stCondLst>
                                    <p:cond delay="0"/>
                                  </p:stCondLst>
                                  <p:childTnLst>
                                    <p:animScale>
                                      <p:cBhvr>
                                        <p:cTn id="36" dur="2000" fill="hold"/>
                                        <p:tgtEl>
                                          <p:spTgt spid="18438"/>
                                        </p:tgtEl>
                                      </p:cBhvr>
                                      <p:by x="150000" y="150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104" y="1010496"/>
            <a:ext cx="7543800" cy="1447800"/>
          </a:xfrm>
        </p:spPr>
        <p:txBody>
          <a:bodyPr>
            <a:normAutofit/>
          </a:bodyPr>
          <a:lstStyle/>
          <a:p>
            <a:r>
              <a:rPr lang="en-US" b="1" dirty="0"/>
              <a:t>Intermittent Leave</a:t>
            </a:r>
            <a:br>
              <a:rPr lang="en-US" dirty="0"/>
            </a:br>
            <a:endParaRPr lang="en-US" dirty="0"/>
          </a:p>
        </p:txBody>
      </p:sp>
      <p:sp>
        <p:nvSpPr>
          <p:cNvPr id="3" name="Content Placeholder 2"/>
          <p:cNvSpPr>
            <a:spLocks noGrp="1"/>
          </p:cNvSpPr>
          <p:nvPr>
            <p:ph idx="1"/>
          </p:nvPr>
        </p:nvSpPr>
        <p:spPr>
          <a:xfrm>
            <a:off x="914400" y="1845734"/>
            <a:ext cx="7452360" cy="4402666"/>
          </a:xfrm>
        </p:spPr>
        <p:txBody>
          <a:bodyPr>
            <a:normAutofit/>
          </a:bodyPr>
          <a:lstStyle/>
          <a:p>
            <a:pPr>
              <a:buFont typeface="Wingdings" panose="05000000000000000000" pitchFamily="2" charset="2"/>
              <a:buChar char="Ø"/>
            </a:pPr>
            <a:r>
              <a:rPr lang="en-US" dirty="0"/>
              <a:t>Leave taken for the birth, adoption, or foster care of son or daughter </a:t>
            </a:r>
            <a:r>
              <a:rPr lang="en-US" u="sng" dirty="0"/>
              <a:t>can be taken intermittently</a:t>
            </a:r>
            <a:r>
              <a:rPr lang="en-US" dirty="0"/>
              <a:t> or on a reduced leave schedule upon agreement between employer/employee.</a:t>
            </a:r>
          </a:p>
          <a:p>
            <a:pPr>
              <a:buFont typeface="Wingdings" panose="05000000000000000000" pitchFamily="2" charset="2"/>
              <a:buChar char="Ø"/>
            </a:pPr>
            <a:r>
              <a:rPr lang="en-US" dirty="0"/>
              <a:t>Leave taken for a serious health condition or a serious injury or</a:t>
            </a:r>
          </a:p>
          <a:p>
            <a:pPr>
              <a:buFont typeface="Wingdings" panose="05000000000000000000" pitchFamily="2" charset="2"/>
              <a:buChar char="Ø"/>
            </a:pPr>
            <a:r>
              <a:rPr lang="en-US" dirty="0"/>
              <a:t>Illness of a covered service member may be taken by an employee intermittently or on a reduced leave schedule when medically necessary. </a:t>
            </a:r>
          </a:p>
          <a:p>
            <a:pPr>
              <a:buFont typeface="Wingdings" panose="05000000000000000000" pitchFamily="2" charset="2"/>
              <a:buChar char="Ø"/>
            </a:pPr>
            <a:r>
              <a:rPr lang="en-US" dirty="0"/>
              <a:t>HR will send the employee a Modified Work Schedule to be reviewed by the department. Signed by the Supervisor and returned to HR in a timely manner.</a:t>
            </a:r>
          </a:p>
          <a:p>
            <a:pPr>
              <a:buFont typeface="Wingdings" panose="05000000000000000000" pitchFamily="2" charset="2"/>
              <a:buChar char="Ø"/>
            </a:pPr>
            <a:r>
              <a:rPr lang="en-US" dirty="0"/>
              <a:t>Employee is REQUIRED to follow set schedule and advise HR and Supervisor if schedule will be changed.</a:t>
            </a:r>
          </a:p>
          <a:p>
            <a:endParaRPr lang="en-US" dirty="0"/>
          </a:p>
        </p:txBody>
      </p:sp>
      <p:pic>
        <p:nvPicPr>
          <p:cNvPr id="4" name="Picture 2" descr="Image result for FM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9904" y="619971"/>
            <a:ext cx="2286000" cy="7810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Returning To Work</a:t>
            </a:r>
          </a:p>
        </p:txBody>
      </p:sp>
      <p:sp>
        <p:nvSpPr>
          <p:cNvPr id="3" name="Content Placeholder 2"/>
          <p:cNvSpPr>
            <a:spLocks noGrp="1"/>
          </p:cNvSpPr>
          <p:nvPr>
            <p:ph idx="1"/>
          </p:nvPr>
        </p:nvSpPr>
        <p:spPr>
          <a:xfrm>
            <a:off x="990599" y="1905000"/>
            <a:ext cx="7467601" cy="4136363"/>
          </a:xfrm>
        </p:spPr>
        <p:txBody>
          <a:bodyPr>
            <a:normAutofit lnSpcReduction="10000"/>
          </a:bodyPr>
          <a:lstStyle/>
          <a:p>
            <a:pPr>
              <a:buFont typeface="Wingdings" panose="05000000000000000000" pitchFamily="2" charset="2"/>
              <a:buChar char="Ø"/>
            </a:pPr>
            <a:r>
              <a:rPr lang="en-US" dirty="0"/>
              <a:t>Before Returning to Work:</a:t>
            </a:r>
          </a:p>
          <a:p>
            <a:pPr marL="0" indent="0">
              <a:buNone/>
            </a:pPr>
            <a:r>
              <a:rPr lang="en-US" dirty="0"/>
              <a:t>	</a:t>
            </a:r>
            <a:r>
              <a:rPr lang="en-US" sz="1900" b="1" dirty="0">
                <a:solidFill>
                  <a:srgbClr val="FF0000"/>
                </a:solidFill>
              </a:rPr>
              <a:t>We REQUIRE a </a:t>
            </a:r>
            <a:r>
              <a:rPr lang="en-US" sz="1900" b="1" u="sng" dirty="0">
                <a:solidFill>
                  <a:srgbClr val="FF0000"/>
                </a:solidFill>
              </a:rPr>
              <a:t>Doctors Release Notice.</a:t>
            </a:r>
          </a:p>
          <a:p>
            <a:pPr>
              <a:buFont typeface="Wingdings" panose="05000000000000000000" pitchFamily="2" charset="2"/>
              <a:buChar char="Ø"/>
            </a:pPr>
            <a:r>
              <a:rPr lang="en-US" dirty="0"/>
              <a:t>HR will notify supervisor when employee will return to work or continue to be out.</a:t>
            </a:r>
          </a:p>
          <a:p>
            <a:pPr>
              <a:buFont typeface="Wingdings" panose="05000000000000000000" pitchFamily="2" charset="2"/>
              <a:buChar char="Ø"/>
            </a:pPr>
            <a:r>
              <a:rPr lang="en-US" dirty="0"/>
              <a:t>Light Duty – May or May NOT be approved depending on the job position. </a:t>
            </a:r>
          </a:p>
          <a:p>
            <a:endParaRPr lang="en-US" dirty="0"/>
          </a:p>
          <a:p>
            <a:pPr marL="0" indent="0">
              <a:buNone/>
            </a:pPr>
            <a:r>
              <a:rPr lang="en-US" dirty="0"/>
              <a:t>EXAMPLES:</a:t>
            </a:r>
          </a:p>
          <a:p>
            <a:pPr marL="457200" lvl="1" indent="0">
              <a:buNone/>
            </a:pPr>
            <a:r>
              <a:rPr lang="en-US" dirty="0"/>
              <a:t> Secretary – No Climbing: </a:t>
            </a:r>
            <a:r>
              <a:rPr lang="en-US" i="1" dirty="0"/>
              <a:t>May be accommodated</a:t>
            </a:r>
          </a:p>
          <a:p>
            <a:pPr marL="457200" lvl="1" indent="0">
              <a:buNone/>
            </a:pPr>
            <a:r>
              <a:rPr lang="en-US" dirty="0"/>
              <a:t> </a:t>
            </a:r>
          </a:p>
          <a:p>
            <a:pPr marL="457200" lvl="1" indent="0">
              <a:buNone/>
            </a:pPr>
            <a:r>
              <a:rPr lang="en-US" dirty="0"/>
              <a:t>Custodial – Limited Walking: </a:t>
            </a:r>
            <a:r>
              <a:rPr lang="en-US" i="1" dirty="0"/>
              <a:t>May NOT have light duty available</a:t>
            </a:r>
          </a:p>
          <a:p>
            <a:pPr lvl="1"/>
            <a:endParaRPr lang="en-US" dirty="0"/>
          </a:p>
          <a:p>
            <a:pPr>
              <a:buNone/>
            </a:pPr>
            <a:endParaRPr lang="en-US" dirty="0"/>
          </a:p>
        </p:txBody>
      </p:sp>
      <p:pic>
        <p:nvPicPr>
          <p:cNvPr id="4" name="Picture 2" descr="Image result for FM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621456"/>
            <a:ext cx="2286000" cy="7810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2900" y="685800"/>
            <a:ext cx="7924800" cy="2097882"/>
          </a:xfrm>
        </p:spPr>
        <p:txBody>
          <a:bodyPr>
            <a:normAutofit/>
          </a:bodyPr>
          <a:lstStyle/>
          <a:p>
            <a:r>
              <a:rPr lang="en-US" sz="4400" b="1" dirty="0"/>
              <a:t>New Rights of Nursing Mothers to </a:t>
            </a:r>
            <a:br>
              <a:rPr lang="en-US" sz="4400" b="1" dirty="0"/>
            </a:br>
            <a:r>
              <a:rPr lang="en-US" sz="4400" b="1" dirty="0"/>
              <a:t>Express Breast Milk in the Workplace</a:t>
            </a:r>
          </a:p>
        </p:txBody>
      </p:sp>
      <p:sp>
        <p:nvSpPr>
          <p:cNvPr id="3" name="Content Placeholder 2"/>
          <p:cNvSpPr>
            <a:spLocks noGrp="1"/>
          </p:cNvSpPr>
          <p:nvPr>
            <p:ph idx="4294967295"/>
          </p:nvPr>
        </p:nvSpPr>
        <p:spPr>
          <a:xfrm>
            <a:off x="876300" y="2971800"/>
            <a:ext cx="7391400" cy="4186238"/>
          </a:xfrm>
        </p:spPr>
        <p:txBody>
          <a:bodyPr/>
          <a:lstStyle/>
          <a:p>
            <a:pPr>
              <a:buFont typeface="Wingdings" panose="05000000000000000000" pitchFamily="2" charset="2"/>
              <a:buChar char="Ø"/>
            </a:pPr>
            <a:r>
              <a:rPr lang="en-US" dirty="0"/>
              <a:t>The College supports the rights of nursing mothers in the workplace in compliance with State and Federal Laws.</a:t>
            </a:r>
          </a:p>
          <a:p>
            <a:pPr>
              <a:buFont typeface="Wingdings" panose="05000000000000000000" pitchFamily="2" charset="2"/>
              <a:buChar char="Ø"/>
            </a:pPr>
            <a:r>
              <a:rPr lang="en-US" dirty="0"/>
              <a:t>An employee shall be provided with a reasonable break time and a reasonable space for the employee to express breast milk for up to one year from the child’s birth. </a:t>
            </a:r>
          </a:p>
        </p:txBody>
      </p:sp>
    </p:spTree>
    <p:extLst>
      <p:ext uri="{BB962C8B-B14F-4D97-AF65-F5344CB8AC3E}">
        <p14:creationId xmlns:p14="http://schemas.microsoft.com/office/powerpoint/2010/main" val="1430069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PDR- </a:t>
            </a:r>
            <a:br>
              <a:rPr lang="en-US" sz="4400" b="1" dirty="0"/>
            </a:br>
            <a:r>
              <a:rPr lang="en-US" sz="4400" b="1" dirty="0"/>
              <a:t>Payroll Distribution Report</a:t>
            </a:r>
          </a:p>
        </p:txBody>
      </p:sp>
      <p:sp>
        <p:nvSpPr>
          <p:cNvPr id="3" name="Content Placeholder 2"/>
          <p:cNvSpPr>
            <a:spLocks noGrp="1"/>
          </p:cNvSpPr>
          <p:nvPr>
            <p:ph idx="1"/>
          </p:nvPr>
        </p:nvSpPr>
        <p:spPr/>
        <p:txBody>
          <a:bodyPr/>
          <a:lstStyle/>
          <a:p>
            <a:pPr marL="0" indent="0">
              <a:buNone/>
            </a:pPr>
            <a:r>
              <a:rPr lang="en-US" dirty="0"/>
              <a:t> Supervisors are expected to approve their employees monthly payment via </a:t>
            </a:r>
            <a:r>
              <a:rPr lang="en-US" dirty="0" err="1"/>
              <a:t>JagNet</a:t>
            </a:r>
            <a:r>
              <a:rPr lang="en-US" dirty="0"/>
              <a:t>.</a:t>
            </a:r>
          </a:p>
          <a:p>
            <a:pPr marL="0" indent="0">
              <a:buNone/>
            </a:pPr>
            <a:endParaRPr lang="en-US" dirty="0"/>
          </a:p>
          <a:p>
            <a:pPr>
              <a:buFont typeface="Arial" panose="020B0604020202020204" pitchFamily="34" charset="0"/>
              <a:buChar char="•"/>
            </a:pPr>
            <a:r>
              <a:rPr lang="en-US" dirty="0"/>
              <a:t>Review that Exempt Staff worked the month</a:t>
            </a:r>
          </a:p>
          <a:p>
            <a:pPr>
              <a:buFont typeface="Arial" panose="020B0604020202020204" pitchFamily="34" charset="0"/>
              <a:buChar char="•"/>
            </a:pPr>
            <a:r>
              <a:rPr lang="en-US" dirty="0"/>
              <a:t>Anyone that Terminated is appearing only because they are getting paid their overtime/straight time/vacation settlement.</a:t>
            </a:r>
          </a:p>
          <a:p>
            <a:pPr>
              <a:buFont typeface="Arial" panose="020B0604020202020204" pitchFamily="34" charset="0"/>
              <a:buChar char="•"/>
            </a:pPr>
            <a:r>
              <a:rPr lang="en-US" dirty="0"/>
              <a:t>Approve employees out on FMLA/WC.</a:t>
            </a:r>
          </a:p>
          <a:p>
            <a:pPr>
              <a:buFont typeface="Arial" panose="020B0604020202020204" pitchFamily="34" charset="0"/>
              <a:buChar char="•"/>
            </a:pPr>
            <a:r>
              <a:rPr lang="en-US" b="1" dirty="0"/>
              <a:t>This is needed to PREVENT overpayments.</a:t>
            </a:r>
          </a:p>
        </p:txBody>
      </p:sp>
    </p:spTree>
    <p:extLst>
      <p:ext uri="{BB962C8B-B14F-4D97-AF65-F5344CB8AC3E}">
        <p14:creationId xmlns:p14="http://schemas.microsoft.com/office/powerpoint/2010/main" val="3799978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543800" cy="1397000"/>
          </a:xfrm>
        </p:spPr>
        <p:txBody>
          <a:bodyPr>
            <a:normAutofit/>
          </a:bodyPr>
          <a:lstStyle/>
          <a:p>
            <a:r>
              <a:rPr lang="en-US" sz="4400" b="1" dirty="0"/>
              <a:t>Temporary Agency Employee Requests</a:t>
            </a:r>
          </a:p>
        </p:txBody>
      </p:sp>
      <p:sp>
        <p:nvSpPr>
          <p:cNvPr id="3" name="Content Placeholder 2"/>
          <p:cNvSpPr>
            <a:spLocks noGrp="1"/>
          </p:cNvSpPr>
          <p:nvPr>
            <p:ph idx="1"/>
          </p:nvPr>
        </p:nvSpPr>
        <p:spPr>
          <a:xfrm>
            <a:off x="914400" y="1905000"/>
            <a:ext cx="7543800" cy="4191000"/>
          </a:xfrm>
        </p:spPr>
        <p:txBody>
          <a:bodyPr>
            <a:normAutofit fontScale="25000" lnSpcReduction="20000"/>
          </a:bodyPr>
          <a:lstStyle/>
          <a:p>
            <a:pPr>
              <a:spcAft>
                <a:spcPts val="600"/>
              </a:spcAft>
            </a:pPr>
            <a:r>
              <a:rPr lang="en-US" sz="5600" u="sng" dirty="0"/>
              <a:t>Some things to remember:</a:t>
            </a:r>
          </a:p>
          <a:p>
            <a:pPr marL="571500" indent="-285750">
              <a:spcAft>
                <a:spcPts val="600"/>
              </a:spcAft>
              <a:buFont typeface="Wingdings" panose="05000000000000000000" pitchFamily="2" charset="2"/>
              <a:buChar char="§"/>
            </a:pPr>
            <a:r>
              <a:rPr lang="en-US" sz="5600" dirty="0"/>
              <a:t>It takes approximately one week to process a request – please plan ahead. </a:t>
            </a:r>
          </a:p>
          <a:p>
            <a:pPr marL="571500" indent="-285750">
              <a:spcAft>
                <a:spcPts val="600"/>
              </a:spcAft>
              <a:buFont typeface="Wingdings" panose="05000000000000000000" pitchFamily="2" charset="2"/>
              <a:buChar char="§"/>
            </a:pPr>
            <a:r>
              <a:rPr lang="en-US" sz="5600" dirty="0"/>
              <a:t>Avoid overtime for Temporary Agency Employees – contracted hours are encumbered at </a:t>
            </a:r>
            <a:r>
              <a:rPr lang="en-US" sz="5600" u="sng" dirty="0"/>
              <a:t>only 40 </a:t>
            </a:r>
            <a:r>
              <a:rPr lang="en-US" sz="5600" u="sng" dirty="0" err="1"/>
              <a:t>hrs</a:t>
            </a:r>
            <a:r>
              <a:rPr lang="en-US" sz="5600" u="sng" dirty="0"/>
              <a:t>/week.</a:t>
            </a:r>
            <a:endParaRPr lang="en-US" sz="5600" dirty="0"/>
          </a:p>
          <a:p>
            <a:pPr marL="285750" indent="0">
              <a:spcAft>
                <a:spcPts val="600"/>
              </a:spcAft>
              <a:buNone/>
            </a:pPr>
            <a:r>
              <a:rPr lang="en-US" sz="5600" b="1" dirty="0">
                <a:solidFill>
                  <a:srgbClr val="FF0000"/>
                </a:solidFill>
              </a:rPr>
              <a:t>CAN</a:t>
            </a:r>
            <a:r>
              <a:rPr lang="en-US" sz="5600" dirty="0">
                <a:solidFill>
                  <a:srgbClr val="FF0000"/>
                </a:solidFill>
              </a:rPr>
              <a:t>:</a:t>
            </a:r>
          </a:p>
          <a:p>
            <a:pPr lvl="1">
              <a:spcAft>
                <a:spcPts val="600"/>
              </a:spcAft>
              <a:buFont typeface="Wingdings" panose="05000000000000000000" pitchFamily="2" charset="2"/>
              <a:buChar char="ü"/>
            </a:pPr>
            <a:r>
              <a:rPr lang="en-US" sz="5600" dirty="0"/>
              <a:t>Work beyond assignment dates – request an extension, if needed.</a:t>
            </a:r>
          </a:p>
          <a:p>
            <a:pPr lvl="1">
              <a:spcAft>
                <a:spcPts val="600"/>
              </a:spcAft>
              <a:buFont typeface="Wingdings" panose="05000000000000000000" pitchFamily="2" charset="2"/>
              <a:buChar char="ü"/>
            </a:pPr>
            <a:r>
              <a:rPr lang="en-US" sz="5600" dirty="0"/>
              <a:t>Be replaced, for any work-related reason (attendance, failure to abide by policy, etc.).</a:t>
            </a:r>
          </a:p>
          <a:p>
            <a:pPr lvl="1">
              <a:spcAft>
                <a:spcPts val="600"/>
              </a:spcAft>
              <a:buFont typeface="Wingdings" panose="05000000000000000000" pitchFamily="2" charset="2"/>
              <a:buChar char="ü"/>
            </a:pPr>
            <a:r>
              <a:rPr lang="en-US" sz="5600" dirty="0"/>
              <a:t>Apply for full-time positions with the College</a:t>
            </a:r>
          </a:p>
          <a:p>
            <a:pPr marL="285750">
              <a:spcAft>
                <a:spcPts val="600"/>
              </a:spcAft>
            </a:pPr>
            <a:r>
              <a:rPr lang="en-US" sz="5600" b="1" dirty="0">
                <a:solidFill>
                  <a:srgbClr val="FF0000"/>
                </a:solidFill>
              </a:rPr>
              <a:t>CANNOT</a:t>
            </a:r>
            <a:r>
              <a:rPr lang="en-US" sz="5600" dirty="0"/>
              <a:t>:</a:t>
            </a:r>
          </a:p>
          <a:p>
            <a:pPr lvl="1">
              <a:spcAft>
                <a:spcPts val="600"/>
              </a:spcAft>
              <a:buFont typeface="Wingdings" panose="05000000000000000000" pitchFamily="2" charset="2"/>
              <a:buChar char=""/>
            </a:pPr>
            <a:r>
              <a:rPr lang="en-US" sz="5600" dirty="0"/>
              <a:t>Start work until a PO# has been assigned – NO EXCEPTIONS.</a:t>
            </a:r>
          </a:p>
          <a:p>
            <a:pPr lvl="1">
              <a:spcAft>
                <a:spcPts val="600"/>
              </a:spcAft>
              <a:buFont typeface="Wingdings" panose="05000000000000000000" pitchFamily="2" charset="2"/>
              <a:buChar char=""/>
            </a:pPr>
            <a:r>
              <a:rPr lang="en-US" sz="5600" dirty="0"/>
              <a:t>Work when the College is closed (holidays, semester breaks, etc.)</a:t>
            </a:r>
          </a:p>
          <a:p>
            <a:pPr lvl="1">
              <a:spcAft>
                <a:spcPts val="600"/>
              </a:spcAft>
              <a:buFont typeface="Wingdings" panose="05000000000000000000" pitchFamily="2" charset="2"/>
              <a:buChar char=""/>
            </a:pPr>
            <a:r>
              <a:rPr lang="en-US" sz="5600" dirty="0"/>
              <a:t>Drive as part of their job duties (running errands, making deliveries, picking up documents, etc.)</a:t>
            </a:r>
          </a:p>
          <a:p>
            <a:pPr marL="201168" lvl="1" indent="0">
              <a:spcAft>
                <a:spcPts val="600"/>
              </a:spcAft>
              <a:buNone/>
            </a:pPr>
            <a:endParaRPr lang="en-US" sz="4000" dirty="0"/>
          </a:p>
          <a:p>
            <a:pPr marL="201168" lvl="1" indent="0" algn="ctr">
              <a:spcAft>
                <a:spcPts val="600"/>
              </a:spcAft>
              <a:buNone/>
            </a:pPr>
            <a:r>
              <a:rPr lang="en-US" sz="6400" b="1" dirty="0"/>
              <a:t>CONTACT: HR Staffing Specialist at 872-5012</a:t>
            </a:r>
          </a:p>
          <a:p>
            <a:pPr lvl="1">
              <a:spcAft>
                <a:spcPts val="600"/>
              </a:spcAft>
              <a:buFont typeface="Wingdings" panose="05000000000000000000" pitchFamily="2" charset="2"/>
              <a:buChar char=""/>
            </a:pPr>
            <a:endParaRPr lang="en-US" sz="1800" dirty="0"/>
          </a:p>
          <a:p>
            <a:endParaRPr lang="en-US" dirty="0"/>
          </a:p>
        </p:txBody>
      </p:sp>
    </p:spTree>
    <p:extLst>
      <p:ext uri="{BB962C8B-B14F-4D97-AF65-F5344CB8AC3E}">
        <p14:creationId xmlns:p14="http://schemas.microsoft.com/office/powerpoint/2010/main" val="3156704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990600"/>
            <a:ext cx="7543800" cy="746761"/>
          </a:xfrm>
        </p:spPr>
        <p:txBody>
          <a:bodyPr>
            <a:normAutofit/>
          </a:bodyPr>
          <a:lstStyle/>
          <a:p>
            <a:r>
              <a:rPr lang="en-US" sz="4400" b="1" dirty="0"/>
              <a:t>Best Practices for Adjunct Faculty</a:t>
            </a:r>
          </a:p>
        </p:txBody>
      </p:sp>
      <p:sp>
        <p:nvSpPr>
          <p:cNvPr id="3" name="Content Placeholder 2"/>
          <p:cNvSpPr>
            <a:spLocks noGrp="1"/>
          </p:cNvSpPr>
          <p:nvPr>
            <p:ph idx="1"/>
          </p:nvPr>
        </p:nvSpPr>
        <p:spPr>
          <a:xfrm>
            <a:off x="981456" y="1981200"/>
            <a:ext cx="7376160" cy="4087810"/>
          </a:xfrm>
        </p:spPr>
        <p:txBody>
          <a:bodyPr>
            <a:normAutofit/>
          </a:bodyPr>
          <a:lstStyle/>
          <a:p>
            <a:pPr>
              <a:buFont typeface="Wingdings" panose="05000000000000000000" pitchFamily="2" charset="2"/>
              <a:buChar char="Ø"/>
            </a:pPr>
            <a:r>
              <a:rPr lang="en-US" dirty="0"/>
              <a:t>If you should have adjunct instructors scheduled to teach </a:t>
            </a:r>
            <a:r>
              <a:rPr lang="en-US" b="1" dirty="0"/>
              <a:t>20 or more clock hours</a:t>
            </a:r>
            <a:r>
              <a:rPr lang="en-US" dirty="0"/>
              <a:t> per week with the expectation to continue for more than one semester please notify the </a:t>
            </a:r>
            <a:r>
              <a:rPr lang="en-US" u="sng" dirty="0"/>
              <a:t>HR Benefits Staff</a:t>
            </a:r>
            <a:r>
              <a:rPr lang="en-US" dirty="0"/>
              <a:t> immediately.</a:t>
            </a:r>
          </a:p>
          <a:p>
            <a:pPr>
              <a:buFont typeface="Wingdings" panose="05000000000000000000" pitchFamily="2" charset="2"/>
              <a:buChar char="Ø"/>
            </a:pPr>
            <a:r>
              <a:rPr lang="en-US" b="1" dirty="0"/>
              <a:t>As per Board Policy 4300 </a:t>
            </a:r>
            <a:r>
              <a:rPr lang="en-US" dirty="0"/>
              <a:t>A full time benefit eligible employee must be employed to work at least 20 hours per week for a period of at least four and one-half months.</a:t>
            </a:r>
          </a:p>
          <a:p>
            <a:pPr>
              <a:buFont typeface="Wingdings" panose="05000000000000000000" pitchFamily="2" charset="2"/>
              <a:buChar char="Ø"/>
            </a:pPr>
            <a:r>
              <a:rPr lang="en-US" b="1" dirty="0"/>
              <a:t>As per Board Policy 3809 </a:t>
            </a:r>
            <a:r>
              <a:rPr lang="en-US" dirty="0"/>
              <a:t>maximum teaching load for adjunct faculty will be no more than 10 LHE’s per semester. Any teaching assignment above 10 LHE’S will require written approval from the Vice President for Academic affairs. </a:t>
            </a:r>
          </a:p>
          <a:p>
            <a:endParaRPr lang="en-US" dirty="0"/>
          </a:p>
        </p:txBody>
      </p:sp>
    </p:spTree>
    <p:extLst>
      <p:ext uri="{BB962C8B-B14F-4D97-AF65-F5344CB8AC3E}">
        <p14:creationId xmlns:p14="http://schemas.microsoft.com/office/powerpoint/2010/main" val="2456153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5DF093-0B97-4821-83B0-EAD0499B1A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5562600"/>
            <a:ext cx="1502406" cy="624282"/>
          </a:xfrm>
          <a:prstGeom prst="rect">
            <a:avLst/>
          </a:prstGeom>
          <a:ln>
            <a:noFill/>
          </a:ln>
        </p:spPr>
      </p:pic>
      <p:sp>
        <p:nvSpPr>
          <p:cNvPr id="5" name="Rectangle 4">
            <a:extLst>
              <a:ext uri="{FF2B5EF4-FFF2-40B4-BE49-F238E27FC236}">
                <a16:creationId xmlns:a16="http://schemas.microsoft.com/office/drawing/2014/main" id="{A72980C4-D07B-401D-B0FB-F64DD2A0AB72}"/>
              </a:ext>
            </a:extLst>
          </p:cNvPr>
          <p:cNvSpPr/>
          <p:nvPr/>
        </p:nvSpPr>
        <p:spPr>
          <a:xfrm>
            <a:off x="1143000" y="6393658"/>
            <a:ext cx="7269356" cy="646331"/>
          </a:xfrm>
          <a:prstGeom prst="rect">
            <a:avLst/>
          </a:prstGeom>
        </p:spPr>
        <p:txBody>
          <a:bodyPr wrap="square">
            <a:spAutoFit/>
          </a:bodyPr>
          <a:lstStyle/>
          <a:p>
            <a:r>
              <a:rPr lang="en-US" dirty="0">
                <a:solidFill>
                  <a:schemeClr val="bg1"/>
                </a:solidFill>
                <a:hlinkClick r:id="rId3">
                  <a:extLst>
                    <a:ext uri="{A12FA001-AC4F-418D-AE19-62706E023703}">
                      <ahyp:hlinkClr xmlns:ahyp="http://schemas.microsoft.com/office/drawing/2018/hyperlinkcolor" val="tx"/>
                    </a:ext>
                  </a:extLst>
                </a:hlinkClick>
              </a:rPr>
              <a:t>https://finance.southtexascollege.edu/businessoffice/timeclock.html</a:t>
            </a:r>
            <a:endParaRPr lang="en-US" dirty="0">
              <a:solidFill>
                <a:schemeClr val="bg1"/>
              </a:solidFill>
            </a:endParaRPr>
          </a:p>
          <a:p>
            <a:endParaRPr lang="en-US" dirty="0"/>
          </a:p>
        </p:txBody>
      </p:sp>
      <p:pic>
        <p:nvPicPr>
          <p:cNvPr id="6" name="Picture 5">
            <a:extLst>
              <a:ext uri="{FF2B5EF4-FFF2-40B4-BE49-F238E27FC236}">
                <a16:creationId xmlns:a16="http://schemas.microsoft.com/office/drawing/2014/main" id="{FDEFE6EE-E60C-4361-89D2-0EE18B4795E8}"/>
              </a:ext>
            </a:extLst>
          </p:cNvPr>
          <p:cNvPicPr>
            <a:picLocks noChangeAspect="1"/>
          </p:cNvPicPr>
          <p:nvPr/>
        </p:nvPicPr>
        <p:blipFill>
          <a:blip r:embed="rId4"/>
          <a:stretch>
            <a:fillRect/>
          </a:stretch>
        </p:blipFill>
        <p:spPr>
          <a:xfrm>
            <a:off x="1600200" y="-5673"/>
            <a:ext cx="5562600" cy="6411353"/>
          </a:xfrm>
          <a:prstGeom prst="rect">
            <a:avLst/>
          </a:prstGeom>
        </p:spPr>
      </p:pic>
    </p:spTree>
    <p:extLst>
      <p:ext uri="{BB962C8B-B14F-4D97-AF65-F5344CB8AC3E}">
        <p14:creationId xmlns:p14="http://schemas.microsoft.com/office/powerpoint/2010/main" val="240584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7EE40-9850-414F-9493-47A42C04539D}"/>
              </a:ext>
            </a:extLst>
          </p:cNvPr>
          <p:cNvSpPr>
            <a:spLocks noGrp="1"/>
          </p:cNvSpPr>
          <p:nvPr>
            <p:ph type="title" idx="4294967295"/>
          </p:nvPr>
        </p:nvSpPr>
        <p:spPr>
          <a:xfrm>
            <a:off x="685800" y="287338"/>
            <a:ext cx="7543800" cy="1084262"/>
          </a:xfrm>
        </p:spPr>
        <p:txBody>
          <a:bodyPr>
            <a:noAutofit/>
          </a:bodyPr>
          <a:lstStyle/>
          <a:p>
            <a:r>
              <a:rPr lang="en-US" sz="4400" b="1" dirty="0">
                <a:solidFill>
                  <a:schemeClr val="tx1"/>
                </a:solidFill>
              </a:rPr>
              <a:t>Electronic Time Adjustment Request Form (TARF)</a:t>
            </a:r>
            <a:endParaRPr lang="en-US" sz="4400" dirty="0">
              <a:solidFill>
                <a:schemeClr val="tx1"/>
              </a:solidFill>
            </a:endParaRPr>
          </a:p>
        </p:txBody>
      </p:sp>
      <p:pic>
        <p:nvPicPr>
          <p:cNvPr id="3" name="Picture 2" descr="Time Adjustment Request Form" title="TARF Form">
            <a:extLst>
              <a:ext uri="{FF2B5EF4-FFF2-40B4-BE49-F238E27FC236}">
                <a16:creationId xmlns:a16="http://schemas.microsoft.com/office/drawing/2014/main" id="{C5F90E11-A8CD-4419-9B38-A595B0234CE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22960" y="1600200"/>
            <a:ext cx="3097926" cy="4304526"/>
          </a:xfrm>
          <a:prstGeom prst="rect">
            <a:avLst/>
          </a:prstGeom>
          <a:ln>
            <a:solidFill>
              <a:schemeClr val="tx1"/>
            </a:solidFill>
            <a:prstDash val="solid"/>
          </a:ln>
        </p:spPr>
      </p:pic>
      <p:pic>
        <p:nvPicPr>
          <p:cNvPr id="4" name="Picture 3" title="Time Adjustment Request Form Fields">
            <a:extLst>
              <a:ext uri="{FF2B5EF4-FFF2-40B4-BE49-F238E27FC236}">
                <a16:creationId xmlns:a16="http://schemas.microsoft.com/office/drawing/2014/main" id="{93150BD8-5410-4F38-80B8-CBDD5019113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029200" y="1752600"/>
            <a:ext cx="2857476" cy="3955633"/>
          </a:xfrm>
          <a:prstGeom prst="rect">
            <a:avLst/>
          </a:prstGeom>
          <a:ln>
            <a:solidFill>
              <a:schemeClr val="tx1"/>
            </a:solidFill>
            <a:prstDash val="solid"/>
          </a:ln>
        </p:spPr>
      </p:pic>
      <p:sp>
        <p:nvSpPr>
          <p:cNvPr id="9" name="Arrow: Right 8">
            <a:extLst>
              <a:ext uri="{FF2B5EF4-FFF2-40B4-BE49-F238E27FC236}">
                <a16:creationId xmlns:a16="http://schemas.microsoft.com/office/drawing/2014/main" id="{B1CE5D9F-A36A-45C5-AF02-67D5CE1ED5E5}"/>
              </a:ext>
            </a:extLst>
          </p:cNvPr>
          <p:cNvSpPr/>
          <p:nvPr/>
        </p:nvSpPr>
        <p:spPr>
          <a:xfrm>
            <a:off x="4137917" y="3276600"/>
            <a:ext cx="738883" cy="144694"/>
          </a:xfrm>
          <a:prstGeom prst="rightArrow">
            <a:avLst/>
          </a:prstGeom>
          <a:solidFill>
            <a:srgbClr val="7030A0"/>
          </a:solidFill>
          <a:ln>
            <a:solidFill>
              <a:srgbClr val="7030A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A896CAE-016E-4766-A096-0972501F28B8}"/>
              </a:ext>
            </a:extLst>
          </p:cNvPr>
          <p:cNvCxnSpPr/>
          <p:nvPr/>
        </p:nvCxnSpPr>
        <p:spPr>
          <a:xfrm>
            <a:off x="822960" y="1403707"/>
            <a:ext cx="7406640" cy="0"/>
          </a:xfrm>
          <a:prstGeom prst="line">
            <a:avLst/>
          </a:prstGeom>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E64EC872-60D2-4710-BAC7-186F768EB41C}"/>
              </a:ext>
            </a:extLst>
          </p:cNvPr>
          <p:cNvSpPr txBox="1"/>
          <p:nvPr/>
        </p:nvSpPr>
        <p:spPr>
          <a:xfrm>
            <a:off x="533400" y="6412468"/>
            <a:ext cx="8214360" cy="369332"/>
          </a:xfrm>
          <a:prstGeom prst="rect">
            <a:avLst/>
          </a:prstGeom>
          <a:noFill/>
        </p:spPr>
        <p:txBody>
          <a:bodyPr wrap="square" rtlCol="0">
            <a:spAutoFit/>
          </a:bodyPr>
          <a:lstStyle/>
          <a:p>
            <a:r>
              <a:rPr lang="en-US" dirty="0">
                <a:solidFill>
                  <a:schemeClr val="bg1"/>
                </a:solidFill>
              </a:rPr>
              <a:t>Please contact Elizabeth G.(ext. 4604) or Ana G.(ext. 4629) for additional information</a:t>
            </a:r>
          </a:p>
        </p:txBody>
      </p:sp>
    </p:spTree>
    <p:extLst>
      <p:ext uri="{BB962C8B-B14F-4D97-AF65-F5344CB8AC3E}">
        <p14:creationId xmlns:p14="http://schemas.microsoft.com/office/powerpoint/2010/main" val="793724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4EE8-07ED-41D9-896C-69D9EA4F5B93}"/>
              </a:ext>
            </a:extLst>
          </p:cNvPr>
          <p:cNvSpPr>
            <a:spLocks noGrp="1"/>
          </p:cNvSpPr>
          <p:nvPr>
            <p:ph type="title"/>
          </p:nvPr>
        </p:nvSpPr>
        <p:spPr>
          <a:xfrm>
            <a:off x="822960" y="73368"/>
            <a:ext cx="7543800" cy="764832"/>
          </a:xfrm>
        </p:spPr>
        <p:txBody>
          <a:bodyPr>
            <a:normAutofit/>
          </a:bodyPr>
          <a:lstStyle/>
          <a:p>
            <a:r>
              <a:rPr lang="en-US" sz="4400" b="1" dirty="0">
                <a:solidFill>
                  <a:schemeClr val="tx1"/>
                </a:solidFill>
              </a:rPr>
              <a:t>New </a:t>
            </a:r>
            <a:r>
              <a:rPr lang="en-US" sz="4400" b="1" dirty="0" err="1">
                <a:solidFill>
                  <a:schemeClr val="tx1"/>
                </a:solidFill>
              </a:rPr>
              <a:t>JagNet</a:t>
            </a:r>
            <a:r>
              <a:rPr lang="en-US" sz="4400" b="1" dirty="0">
                <a:solidFill>
                  <a:schemeClr val="tx1"/>
                </a:solidFill>
              </a:rPr>
              <a:t> Employee Profile</a:t>
            </a:r>
            <a:endParaRPr lang="en-US" sz="4400" dirty="0">
              <a:solidFill>
                <a:schemeClr val="tx1"/>
              </a:solidFill>
            </a:endParaRPr>
          </a:p>
        </p:txBody>
      </p:sp>
      <p:pic>
        <p:nvPicPr>
          <p:cNvPr id="4" name="Picture 3">
            <a:extLst>
              <a:ext uri="{FF2B5EF4-FFF2-40B4-BE49-F238E27FC236}">
                <a16:creationId xmlns:a16="http://schemas.microsoft.com/office/drawing/2014/main" id="{609ACE29-02D8-45A2-BEE6-B1E2F680CCEF}"/>
              </a:ext>
            </a:extLst>
          </p:cNvPr>
          <p:cNvPicPr>
            <a:picLocks noChangeAspect="1"/>
          </p:cNvPicPr>
          <p:nvPr/>
        </p:nvPicPr>
        <p:blipFill>
          <a:blip r:embed="rId2"/>
          <a:stretch>
            <a:fillRect/>
          </a:stretch>
        </p:blipFill>
        <p:spPr>
          <a:xfrm>
            <a:off x="381000" y="839912"/>
            <a:ext cx="8229600" cy="2419758"/>
          </a:xfrm>
          <a:prstGeom prst="rect">
            <a:avLst/>
          </a:prstGeom>
        </p:spPr>
      </p:pic>
      <p:pic>
        <p:nvPicPr>
          <p:cNvPr id="5" name="Picture 4">
            <a:extLst>
              <a:ext uri="{FF2B5EF4-FFF2-40B4-BE49-F238E27FC236}">
                <a16:creationId xmlns:a16="http://schemas.microsoft.com/office/drawing/2014/main" id="{65BE25B4-E1D6-4ADB-9C96-44F1FD5ADA49}"/>
              </a:ext>
            </a:extLst>
          </p:cNvPr>
          <p:cNvPicPr>
            <a:picLocks noChangeAspect="1"/>
          </p:cNvPicPr>
          <p:nvPr/>
        </p:nvPicPr>
        <p:blipFill>
          <a:blip r:embed="rId3"/>
          <a:stretch>
            <a:fillRect/>
          </a:stretch>
        </p:blipFill>
        <p:spPr>
          <a:xfrm>
            <a:off x="381000" y="3410095"/>
            <a:ext cx="8229600" cy="2838305"/>
          </a:xfrm>
          <a:prstGeom prst="rect">
            <a:avLst/>
          </a:prstGeom>
        </p:spPr>
      </p:pic>
      <p:sp>
        <p:nvSpPr>
          <p:cNvPr id="7" name="TextBox 6">
            <a:extLst>
              <a:ext uri="{FF2B5EF4-FFF2-40B4-BE49-F238E27FC236}">
                <a16:creationId xmlns:a16="http://schemas.microsoft.com/office/drawing/2014/main" id="{48E96611-21AD-4361-9595-3D8AE93B579F}"/>
              </a:ext>
            </a:extLst>
          </p:cNvPr>
          <p:cNvSpPr txBox="1"/>
          <p:nvPr/>
        </p:nvSpPr>
        <p:spPr>
          <a:xfrm>
            <a:off x="1828800" y="4114800"/>
            <a:ext cx="914400" cy="152400"/>
          </a:xfrm>
          <a:prstGeom prst="rect">
            <a:avLst/>
          </a:prstGeom>
          <a:solidFill>
            <a:schemeClr val="bg1"/>
          </a:solidFill>
        </p:spPr>
        <p:txBody>
          <a:bodyPr wrap="square" rtlCol="0">
            <a:spAutoFit/>
          </a:bodyPr>
          <a:lstStyle/>
          <a:p>
            <a:endParaRPr lang="en-US" dirty="0"/>
          </a:p>
        </p:txBody>
      </p:sp>
      <p:sp>
        <p:nvSpPr>
          <p:cNvPr id="8" name="Arrow: Down 7">
            <a:extLst>
              <a:ext uri="{FF2B5EF4-FFF2-40B4-BE49-F238E27FC236}">
                <a16:creationId xmlns:a16="http://schemas.microsoft.com/office/drawing/2014/main" id="{A404313F-B98A-413E-9C02-8878F099067B}"/>
              </a:ext>
            </a:extLst>
          </p:cNvPr>
          <p:cNvSpPr/>
          <p:nvPr/>
        </p:nvSpPr>
        <p:spPr>
          <a:xfrm rot="1917881">
            <a:off x="2828013" y="1251643"/>
            <a:ext cx="262749" cy="489451"/>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095BBBC-384E-493D-94ED-80D977454547}"/>
              </a:ext>
            </a:extLst>
          </p:cNvPr>
          <p:cNvSpPr/>
          <p:nvPr/>
        </p:nvSpPr>
        <p:spPr>
          <a:xfrm>
            <a:off x="2959386" y="3429000"/>
            <a:ext cx="5803613" cy="18288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262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609600" y="838200"/>
            <a:ext cx="7162800" cy="714794"/>
          </a:xfrm>
        </p:spPr>
        <p:txBody>
          <a:bodyPr>
            <a:normAutofit/>
          </a:bodyPr>
          <a:lstStyle/>
          <a:p>
            <a:pPr marL="54864" indent="0" fontAlgn="auto">
              <a:spcAft>
                <a:spcPts val="0"/>
              </a:spcAft>
              <a:defRPr/>
            </a:pPr>
            <a:r>
              <a:rPr lang="en-US" sz="4400" b="1" dirty="0">
                <a:solidFill>
                  <a:schemeClr val="tx1"/>
                </a:solidFill>
                <a:effectLst>
                  <a:outerShdw blurRad="38100" dist="38100" dir="2700000" algn="tl">
                    <a:srgbClr val="FFFFFF"/>
                  </a:outerShdw>
                </a:effectLst>
              </a:rPr>
              <a:t>EMPLOYEE LEAVE REQUESTS</a:t>
            </a:r>
          </a:p>
        </p:txBody>
      </p:sp>
      <p:sp>
        <p:nvSpPr>
          <p:cNvPr id="9" name="Rectangle 3"/>
          <p:cNvSpPr>
            <a:spLocks noGrp="1" noChangeArrowheads="1"/>
          </p:cNvSpPr>
          <p:nvPr>
            <p:ph idx="1"/>
          </p:nvPr>
        </p:nvSpPr>
        <p:spPr>
          <a:xfrm>
            <a:off x="762001" y="1752599"/>
            <a:ext cx="7772400" cy="4419601"/>
          </a:xfrm>
        </p:spPr>
        <p:txBody>
          <a:bodyPr>
            <a:normAutofit lnSpcReduction="10000"/>
          </a:bodyPr>
          <a:lstStyle/>
          <a:p>
            <a:pPr marL="0" indent="0">
              <a:buNone/>
            </a:pPr>
            <a:r>
              <a:rPr lang="en-US" dirty="0"/>
              <a:t>It is imperative that </a:t>
            </a:r>
            <a:r>
              <a:rPr lang="en-US" b="1" u="sng" dirty="0"/>
              <a:t>ALL</a:t>
            </a:r>
            <a:r>
              <a:rPr lang="en-US" dirty="0"/>
              <a:t> full-time benefit eligible employees submit leave requests in a timely manner for ANY/ALL time away from a scheduled or regular workday.</a:t>
            </a:r>
          </a:p>
          <a:p>
            <a:pPr marL="0" indent="0">
              <a:buNone/>
            </a:pPr>
            <a:r>
              <a:rPr lang="en-US" dirty="0"/>
              <a:t>Request should be entered on TimeClock Plus (TCP).</a:t>
            </a:r>
          </a:p>
          <a:p>
            <a:pPr marL="342900" indent="-342900">
              <a:buClr>
                <a:schemeClr val="accent1"/>
              </a:buClr>
              <a:buFont typeface="Wingdings" panose="05000000000000000000" pitchFamily="2" charset="2"/>
              <a:buChar char="Ø"/>
            </a:pPr>
            <a:r>
              <a:rPr lang="en-US" u="sng" dirty="0"/>
              <a:t>Timecard must be verified by employee and supervisor on a weekly basis </a:t>
            </a:r>
            <a:r>
              <a:rPr lang="en-US" b="1" u="sng" dirty="0"/>
              <a:t>– If you fail to verify and TCP locks you will need to make a copy of the time card and physically sign form and keep in department for 10 years in case of an audit</a:t>
            </a:r>
          </a:p>
          <a:p>
            <a:pPr marL="342900" indent="-342900">
              <a:buFont typeface="Wingdings" panose="05000000000000000000" pitchFamily="2" charset="2"/>
              <a:buChar char="Ø"/>
            </a:pPr>
            <a:r>
              <a:rPr lang="en-US" u="sng" dirty="0"/>
              <a:t>Timecards will lock every Wednesday at 3:00 pm for the previous week </a:t>
            </a:r>
          </a:p>
          <a:p>
            <a:pPr marL="342900" indent="-342900">
              <a:buFont typeface="Wingdings" panose="05000000000000000000" pitchFamily="2" charset="2"/>
              <a:buChar char="Ø"/>
            </a:pPr>
            <a:r>
              <a:rPr lang="en-US" b="1" u="sng" dirty="0">
                <a:solidFill>
                  <a:srgbClr val="FF0000"/>
                </a:solidFill>
              </a:rPr>
              <a:t>If leave requests are NOT approved timely, TCP will complete the 40 hours week with a automated </a:t>
            </a:r>
            <a:r>
              <a:rPr lang="en-US" b="1" u="sng">
                <a:solidFill>
                  <a:srgbClr val="FF0000"/>
                </a:solidFill>
              </a:rPr>
              <a:t>UNAUTHORIZED ABSENCE affecting </a:t>
            </a:r>
            <a:r>
              <a:rPr lang="en-US" b="1" u="sng" dirty="0">
                <a:solidFill>
                  <a:srgbClr val="FF0000"/>
                </a:solidFill>
              </a:rPr>
              <a:t>the employee’s paycheck</a:t>
            </a:r>
          </a:p>
          <a:p>
            <a:pPr marL="0" indent="0" algn="ctr">
              <a:buNone/>
            </a:pPr>
            <a:r>
              <a:rPr lang="en-US" sz="2400" b="1" dirty="0">
                <a:hlinkClick r:id="rId2"/>
              </a:rPr>
              <a:t>See the TimeClock Plus Manager/Supervisor Manual </a:t>
            </a:r>
            <a:endParaRPr lang="en-US" sz="2400" b="1" dirty="0"/>
          </a:p>
        </p:txBody>
      </p:sp>
      <p:pic>
        <p:nvPicPr>
          <p:cNvPr id="5" name="Picture 2" descr="Image result for TIMECLOCK PLUS REQUES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07011"/>
            <a:ext cx="1905000" cy="14321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animEffect transition="in" filter="fade">
                                      <p:cBhvr>
                                        <p:cTn id="9" dur="500"/>
                                        <p:tgtEl>
                                          <p:spTgt spid="9">
                                            <p:txEl>
                                              <p:pRg st="0" end="0"/>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fade">
                                      <p:cBhvr>
                                        <p:cTn id="18" dur="500"/>
                                        <p:tgtEl>
                                          <p:spTgt spid="9">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500"/>
                                        <p:tgtEl>
                                          <p:spTgt spid="9">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fade">
                                      <p:cBhvr>
                                        <p:cTn id="24"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8B5EB-829D-4F3A-BC8D-77491DDA3A0D}"/>
              </a:ext>
            </a:extLst>
          </p:cNvPr>
          <p:cNvSpPr>
            <a:spLocks noGrp="1"/>
          </p:cNvSpPr>
          <p:nvPr>
            <p:ph type="title"/>
          </p:nvPr>
        </p:nvSpPr>
        <p:spPr>
          <a:xfrm>
            <a:off x="533400" y="76200"/>
            <a:ext cx="7543800" cy="1450757"/>
          </a:xfrm>
        </p:spPr>
        <p:txBody>
          <a:bodyPr>
            <a:normAutofit/>
          </a:bodyPr>
          <a:lstStyle/>
          <a:p>
            <a:r>
              <a:rPr lang="en-US" sz="4400" b="1" dirty="0">
                <a:solidFill>
                  <a:schemeClr val="tx1"/>
                </a:solidFill>
              </a:rPr>
              <a:t>Electronic Change of Address Form</a:t>
            </a:r>
            <a:endParaRPr lang="en-US" sz="4400" dirty="0">
              <a:solidFill>
                <a:schemeClr val="tx1"/>
              </a:solidFill>
            </a:endParaRPr>
          </a:p>
        </p:txBody>
      </p:sp>
      <p:pic>
        <p:nvPicPr>
          <p:cNvPr id="4" name="Picture 3">
            <a:extLst>
              <a:ext uri="{FF2B5EF4-FFF2-40B4-BE49-F238E27FC236}">
                <a16:creationId xmlns:a16="http://schemas.microsoft.com/office/drawing/2014/main" id="{210EE890-754A-437E-90C6-2E8614658F71}"/>
              </a:ext>
            </a:extLst>
          </p:cNvPr>
          <p:cNvPicPr>
            <a:picLocks noChangeAspect="1"/>
          </p:cNvPicPr>
          <p:nvPr/>
        </p:nvPicPr>
        <p:blipFill>
          <a:blip r:embed="rId2"/>
          <a:stretch>
            <a:fillRect/>
          </a:stretch>
        </p:blipFill>
        <p:spPr>
          <a:xfrm>
            <a:off x="304800" y="1428895"/>
            <a:ext cx="8229600" cy="2838305"/>
          </a:xfrm>
          <a:prstGeom prst="rect">
            <a:avLst/>
          </a:prstGeom>
        </p:spPr>
      </p:pic>
      <p:sp>
        <p:nvSpPr>
          <p:cNvPr id="5" name="TextBox 4">
            <a:extLst>
              <a:ext uri="{FF2B5EF4-FFF2-40B4-BE49-F238E27FC236}">
                <a16:creationId xmlns:a16="http://schemas.microsoft.com/office/drawing/2014/main" id="{E25CFD48-DE03-4382-B404-0897515F29D1}"/>
              </a:ext>
            </a:extLst>
          </p:cNvPr>
          <p:cNvSpPr txBox="1"/>
          <p:nvPr/>
        </p:nvSpPr>
        <p:spPr>
          <a:xfrm>
            <a:off x="1752600" y="2152505"/>
            <a:ext cx="914400" cy="152400"/>
          </a:xfrm>
          <a:prstGeom prst="rect">
            <a:avLst/>
          </a:prstGeom>
          <a:solidFill>
            <a:schemeClr val="bg1"/>
          </a:solidFill>
        </p:spPr>
        <p:txBody>
          <a:bodyPr wrap="square" rtlCol="0">
            <a:spAutoFit/>
          </a:bodyPr>
          <a:lstStyle/>
          <a:p>
            <a:endParaRPr lang="en-US" dirty="0"/>
          </a:p>
        </p:txBody>
      </p:sp>
      <p:pic>
        <p:nvPicPr>
          <p:cNvPr id="8" name="Picture 7">
            <a:extLst>
              <a:ext uri="{FF2B5EF4-FFF2-40B4-BE49-F238E27FC236}">
                <a16:creationId xmlns:a16="http://schemas.microsoft.com/office/drawing/2014/main" id="{6AB9289C-F53A-43C0-B650-AFA50629E404}"/>
              </a:ext>
            </a:extLst>
          </p:cNvPr>
          <p:cNvPicPr>
            <a:picLocks noChangeAspect="1"/>
          </p:cNvPicPr>
          <p:nvPr/>
        </p:nvPicPr>
        <p:blipFill>
          <a:blip r:embed="rId3"/>
          <a:stretch>
            <a:fillRect/>
          </a:stretch>
        </p:blipFill>
        <p:spPr>
          <a:xfrm>
            <a:off x="130630" y="4267200"/>
            <a:ext cx="9013370" cy="1546412"/>
          </a:xfrm>
          <a:prstGeom prst="rect">
            <a:avLst/>
          </a:prstGeom>
        </p:spPr>
      </p:pic>
      <p:sp>
        <p:nvSpPr>
          <p:cNvPr id="9" name="TextBox 8">
            <a:extLst>
              <a:ext uri="{FF2B5EF4-FFF2-40B4-BE49-F238E27FC236}">
                <a16:creationId xmlns:a16="http://schemas.microsoft.com/office/drawing/2014/main" id="{D89988DA-DC4B-451F-9286-8AEB8384AB44}"/>
              </a:ext>
            </a:extLst>
          </p:cNvPr>
          <p:cNvSpPr txBox="1"/>
          <p:nvPr/>
        </p:nvSpPr>
        <p:spPr>
          <a:xfrm>
            <a:off x="130630" y="5603061"/>
            <a:ext cx="914400" cy="152400"/>
          </a:xfrm>
          <a:prstGeom prst="rect">
            <a:avLst/>
          </a:prstGeom>
          <a:solidFill>
            <a:schemeClr val="bg1"/>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2DAE8BA0-9CF7-418C-8C8D-249F4A394055}"/>
              </a:ext>
            </a:extLst>
          </p:cNvPr>
          <p:cNvSpPr txBox="1"/>
          <p:nvPr/>
        </p:nvSpPr>
        <p:spPr>
          <a:xfrm>
            <a:off x="1447800" y="5407700"/>
            <a:ext cx="1066800" cy="405911"/>
          </a:xfrm>
          <a:prstGeom prst="rect">
            <a:avLst/>
          </a:prstGeom>
          <a:solidFill>
            <a:schemeClr val="bg1"/>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F52F6F86-D23F-488B-BDB6-FDFF0B1A0C05}"/>
              </a:ext>
            </a:extLst>
          </p:cNvPr>
          <p:cNvSpPr txBox="1"/>
          <p:nvPr/>
        </p:nvSpPr>
        <p:spPr>
          <a:xfrm>
            <a:off x="3048000" y="5400105"/>
            <a:ext cx="1066800" cy="405911"/>
          </a:xfrm>
          <a:prstGeom prst="rect">
            <a:avLst/>
          </a:prstGeom>
          <a:solidFill>
            <a:schemeClr val="bg1"/>
          </a:solidFill>
        </p:spPr>
        <p:txBody>
          <a:bodyPr wrap="square" rtlCol="0">
            <a:spAutoFit/>
          </a:bodyPr>
          <a:lstStyle/>
          <a:p>
            <a:endParaRPr lang="en-US" dirty="0"/>
          </a:p>
        </p:txBody>
      </p:sp>
      <p:sp>
        <p:nvSpPr>
          <p:cNvPr id="12" name="Arrow: Down 11">
            <a:extLst>
              <a:ext uri="{FF2B5EF4-FFF2-40B4-BE49-F238E27FC236}">
                <a16:creationId xmlns:a16="http://schemas.microsoft.com/office/drawing/2014/main" id="{49830F9A-E4FF-40DA-A81D-886B5F0B66F6}"/>
              </a:ext>
            </a:extLst>
          </p:cNvPr>
          <p:cNvSpPr/>
          <p:nvPr/>
        </p:nvSpPr>
        <p:spPr>
          <a:xfrm rot="1917881">
            <a:off x="2358403" y="1907780"/>
            <a:ext cx="262749" cy="489451"/>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4C94DAFF-1256-46EC-BA36-6243DF2F7FF4}"/>
              </a:ext>
            </a:extLst>
          </p:cNvPr>
          <p:cNvSpPr/>
          <p:nvPr/>
        </p:nvSpPr>
        <p:spPr>
          <a:xfrm>
            <a:off x="8610600" y="4450325"/>
            <a:ext cx="228600" cy="578875"/>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3312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Title 1"/>
          <p:cNvSpPr>
            <a:spLocks noGrp="1"/>
          </p:cNvSpPr>
          <p:nvPr>
            <p:ph type="title"/>
          </p:nvPr>
        </p:nvSpPr>
        <p:spPr/>
        <p:txBody>
          <a:bodyPr/>
          <a:lstStyle/>
          <a:p>
            <a:r>
              <a:rPr lang="en-US" b="1" dirty="0"/>
              <a:t>Benefits Staff Contacts</a:t>
            </a:r>
          </a:p>
        </p:txBody>
      </p:sp>
      <p:sp>
        <p:nvSpPr>
          <p:cNvPr id="4" name="Content Placeholder 3"/>
          <p:cNvSpPr>
            <a:spLocks noGrp="1"/>
          </p:cNvSpPr>
          <p:nvPr>
            <p:ph idx="1"/>
          </p:nvPr>
        </p:nvSpPr>
        <p:spPr>
          <a:xfrm>
            <a:off x="990600" y="1845734"/>
            <a:ext cx="7376160" cy="4023360"/>
          </a:xfrm>
        </p:spPr>
        <p:txBody>
          <a:bodyPr>
            <a:normAutofit fontScale="92500" lnSpcReduction="20000"/>
          </a:bodyPr>
          <a:lstStyle/>
          <a:p>
            <a:pPr>
              <a:buFont typeface="Wingdings" panose="05000000000000000000" pitchFamily="2" charset="2"/>
              <a:buChar char="Ø"/>
            </a:pPr>
            <a:r>
              <a:rPr lang="en-US" dirty="0"/>
              <a:t>Annel V. Perez Zuniga, Benefits Manager: 872-3804</a:t>
            </a:r>
          </a:p>
          <a:p>
            <a:pPr marL="0" indent="0">
              <a:buNone/>
            </a:pPr>
            <a:r>
              <a:rPr lang="en-US" dirty="0">
                <a:hlinkClick r:id="rId2"/>
              </a:rPr>
              <a:t>apere129@southtexascollege.edu</a:t>
            </a:r>
            <a:endParaRPr lang="en-US" dirty="0"/>
          </a:p>
          <a:p>
            <a:pPr>
              <a:buFont typeface="Wingdings" panose="05000000000000000000" pitchFamily="2" charset="2"/>
              <a:buChar char="Ø"/>
            </a:pPr>
            <a:r>
              <a:rPr lang="en-US" dirty="0"/>
              <a:t>Ana Karen Alanis, Benefits Specialist: 872-3808</a:t>
            </a:r>
          </a:p>
          <a:p>
            <a:pPr marL="0" indent="0">
              <a:buNone/>
            </a:pPr>
            <a:r>
              <a:rPr lang="en-US" dirty="0">
                <a:hlinkClick r:id="rId3"/>
              </a:rPr>
              <a:t>aalanis3@southtexascollege.edu</a:t>
            </a:r>
            <a:endParaRPr lang="en-US" dirty="0"/>
          </a:p>
          <a:p>
            <a:pPr>
              <a:buFont typeface="Wingdings" panose="05000000000000000000" pitchFamily="2" charset="2"/>
              <a:buChar char="Ø"/>
            </a:pPr>
            <a:r>
              <a:rPr lang="en-US" dirty="0"/>
              <a:t>Brianda Gutierrez, Benefits Specialist: 872-3801</a:t>
            </a:r>
          </a:p>
          <a:p>
            <a:pPr marL="0" indent="0">
              <a:buNone/>
            </a:pPr>
            <a:r>
              <a:rPr lang="en-US" u="sng" dirty="0">
                <a:hlinkClick r:id="rId4"/>
              </a:rPr>
              <a:t>bgutier2@southtexascollege.edu</a:t>
            </a:r>
            <a:r>
              <a:rPr lang="en-US" dirty="0"/>
              <a:t> </a:t>
            </a:r>
          </a:p>
          <a:p>
            <a:pPr>
              <a:buFont typeface="Wingdings" panose="05000000000000000000" pitchFamily="2" charset="2"/>
              <a:buChar char="Ø"/>
            </a:pPr>
            <a:r>
              <a:rPr lang="en-US" dirty="0"/>
              <a:t>Sergio Trevino, Benefits Specialist: 872-3728</a:t>
            </a:r>
          </a:p>
          <a:p>
            <a:pPr marL="0" indent="0">
              <a:buNone/>
            </a:pPr>
            <a:r>
              <a:rPr lang="en-US" u="sng" dirty="0">
                <a:hlinkClick r:id="rId5"/>
              </a:rPr>
              <a:t>strevino_4825@southtexascollege.edu</a:t>
            </a:r>
            <a:r>
              <a:rPr lang="en-US" dirty="0"/>
              <a:t> </a:t>
            </a:r>
          </a:p>
          <a:p>
            <a:pPr marL="0" indent="0">
              <a:buNone/>
            </a:pPr>
            <a:r>
              <a:rPr lang="en-US" dirty="0"/>
              <a:t>For general questions or information, please contact us at </a:t>
            </a:r>
          </a:p>
          <a:p>
            <a:pPr marL="0" indent="0">
              <a:buNone/>
            </a:pPr>
            <a:r>
              <a:rPr lang="en-US" dirty="0"/>
              <a:t>	</a:t>
            </a:r>
            <a:r>
              <a:rPr lang="en-US" dirty="0">
                <a:hlinkClick r:id="rId6"/>
              </a:rPr>
              <a:t>HR_Benefits@southtexascollege.edu</a:t>
            </a:r>
            <a:r>
              <a:rPr lang="en-US" dirty="0"/>
              <a:t> </a:t>
            </a:r>
          </a:p>
          <a:p>
            <a:pPr marL="0" indent="0">
              <a:buNone/>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BEBA8EAE-BF5A-486C-A8C5-ECC9F3942E4B}">
                <a14:imgProps xmlns:a14="http://schemas.microsoft.com/office/drawing/2010/main">
                  <a14:imgLayer r:embed="rId3">
                    <a14:imgEffect>
                      <a14:backgroundRemoval t="376" b="100000" l="2821" r="90513">
                        <a14:foregroundMark x1="20000" y1="43985" x2="30513" y2="71053"/>
                        <a14:foregroundMark x1="24872" y1="77820" x2="27692" y2="81579"/>
                        <a14:foregroundMark x1="27692" y1="16165" x2="48205" y2="18045"/>
                        <a14:foregroundMark x1="55128" y1="29699" x2="50256" y2="21429"/>
                        <a14:foregroundMark x1="67949" y1="45113" x2="60256" y2="72180"/>
                        <a14:foregroundMark x1="60256" y1="83083" x2="62051" y2="76316"/>
                      </a14:backgroundRemoval>
                    </a14:imgEffect>
                  </a14:imgLayer>
                </a14:imgProps>
              </a:ext>
            </a:extLst>
          </a:blip>
          <a:stretch>
            <a:fillRect/>
          </a:stretch>
        </p:blipFill>
        <p:spPr>
          <a:xfrm>
            <a:off x="2971800" y="2438400"/>
            <a:ext cx="3714750" cy="2533650"/>
          </a:xfrm>
          <a:prstGeom prst="rect">
            <a:avLst/>
          </a:prstGeom>
        </p:spPr>
      </p:pic>
      <p:sp>
        <p:nvSpPr>
          <p:cNvPr id="11" name="Rectangle 10"/>
          <p:cNvSpPr/>
          <p:nvPr/>
        </p:nvSpPr>
        <p:spPr>
          <a:xfrm>
            <a:off x="533400" y="914400"/>
            <a:ext cx="4572000" cy="707886"/>
          </a:xfrm>
          <a:prstGeom prst="rect">
            <a:avLst/>
          </a:prstGeom>
        </p:spPr>
        <p:txBody>
          <a:bodyPr wrap="square">
            <a:spAutoFit/>
          </a:bodyPr>
          <a:lstStyle/>
          <a:p>
            <a:pPr algn="ctr"/>
            <a:r>
              <a:rPr lang="en-US" sz="4000" b="1" dirty="0">
                <a:solidFill>
                  <a:schemeClr val="accent1"/>
                </a:solidFill>
                <a:latin typeface="+mj-lt"/>
                <a:ea typeface="+mj-ea"/>
                <a:cs typeface="+mj-cs"/>
              </a:rPr>
              <a:t>ANY QUESTIONS?</a:t>
            </a:r>
          </a:p>
        </p:txBody>
      </p:sp>
    </p:spTree>
    <p:extLst>
      <p:ext uri="{BB962C8B-B14F-4D97-AF65-F5344CB8AC3E}">
        <p14:creationId xmlns:p14="http://schemas.microsoft.com/office/powerpoint/2010/main" val="175449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43200000">
                                      <p:cBhvr>
                                        <p:cTn id="10"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LEAVE DEDUCTION</a:t>
            </a:r>
          </a:p>
        </p:txBody>
      </p:sp>
      <p:sp>
        <p:nvSpPr>
          <p:cNvPr id="3" name="Content Placeholder 2"/>
          <p:cNvSpPr>
            <a:spLocks noGrp="1"/>
          </p:cNvSpPr>
          <p:nvPr>
            <p:ph idx="1"/>
          </p:nvPr>
        </p:nvSpPr>
        <p:spPr/>
        <p:txBody>
          <a:bodyPr>
            <a:normAutofit fontScale="85000" lnSpcReduction="20000"/>
          </a:bodyPr>
          <a:lstStyle/>
          <a:p>
            <a:pPr marL="0" indent="0">
              <a:buNone/>
            </a:pPr>
            <a:r>
              <a:rPr lang="en-US" sz="2500" b="1" u="sng" dirty="0"/>
              <a:t>Non-Exempt Employees:</a:t>
            </a:r>
          </a:p>
          <a:p>
            <a:pPr>
              <a:buFont typeface="Wingdings" panose="05000000000000000000" pitchFamily="2" charset="2"/>
              <a:buChar char="Ø"/>
            </a:pPr>
            <a:r>
              <a:rPr lang="en-US" sz="2500" dirty="0"/>
              <a:t>Vacation and Sick leave are deducted as requested by the employee</a:t>
            </a:r>
            <a:br>
              <a:rPr lang="en-US" sz="2500" dirty="0"/>
            </a:br>
            <a:endParaRPr lang="en-US" sz="2500" dirty="0"/>
          </a:p>
          <a:p>
            <a:pPr marL="0" indent="0">
              <a:buNone/>
            </a:pPr>
            <a:r>
              <a:rPr lang="en-US" sz="2500" b="1" u="sng" dirty="0"/>
              <a:t>Exempt Employees:</a:t>
            </a:r>
          </a:p>
          <a:p>
            <a:pPr>
              <a:buFont typeface="Wingdings" panose="05000000000000000000" pitchFamily="2" charset="2"/>
              <a:buChar char="Ø"/>
            </a:pPr>
            <a:r>
              <a:rPr lang="en-US" sz="2500" dirty="0"/>
              <a:t>Vacation and Sick leave are deducted in </a:t>
            </a:r>
            <a:r>
              <a:rPr lang="en-US" sz="2500" u="sng" dirty="0"/>
              <a:t>8 hours increments</a:t>
            </a:r>
          </a:p>
          <a:p>
            <a:pPr>
              <a:buFont typeface="Wingdings" panose="05000000000000000000" pitchFamily="2" charset="2"/>
              <a:buChar char="Ø"/>
            </a:pPr>
            <a:r>
              <a:rPr lang="en-US" sz="2500" dirty="0"/>
              <a:t>Any leave requested less than 8 hours should be coded as “Exempt Paid Leave”</a:t>
            </a:r>
            <a:endParaRPr lang="en-US" sz="2500" u="sng" dirty="0"/>
          </a:p>
          <a:p>
            <a:pPr marL="0" indent="0">
              <a:buNone/>
            </a:pPr>
            <a:r>
              <a:rPr lang="en-US" sz="2500" b="1" u="sng" dirty="0"/>
              <a:t>Faculty:</a:t>
            </a:r>
          </a:p>
          <a:p>
            <a:pPr>
              <a:buFont typeface="Wingdings" panose="05000000000000000000" pitchFamily="2" charset="2"/>
              <a:buChar char="Ø"/>
            </a:pPr>
            <a:r>
              <a:rPr lang="en-US" sz="2500" dirty="0"/>
              <a:t>Do not accrue Vacation but have the option to use </a:t>
            </a:r>
            <a:r>
              <a:rPr lang="en-US" sz="2500" b="1" dirty="0"/>
              <a:t>2 days of the 3 Personal Leave days for Personal Business per fiscal year</a:t>
            </a:r>
          </a:p>
          <a:p>
            <a:pPr>
              <a:buFont typeface="Wingdings" panose="05000000000000000000" pitchFamily="2" charset="2"/>
              <a:buChar char="Ø"/>
            </a:pPr>
            <a:r>
              <a:rPr lang="en-US" sz="2500" dirty="0"/>
              <a:t>Sick leave are deducted in </a:t>
            </a:r>
            <a:r>
              <a:rPr lang="en-US" sz="2500" u="sng" dirty="0"/>
              <a:t>4 hours increments</a:t>
            </a:r>
            <a:br>
              <a:rPr lang="en-US" u="sng" dirty="0"/>
            </a:br>
            <a:endParaRPr lang="en-US" u="sng" dirty="0"/>
          </a:p>
          <a:p>
            <a:pPr>
              <a:buFont typeface="Wingdings" panose="05000000000000000000" pitchFamily="2" charset="2"/>
              <a:buChar char="Ø"/>
            </a:pPr>
            <a:endParaRPr lang="en-US" dirty="0"/>
          </a:p>
        </p:txBody>
      </p:sp>
      <p:pic>
        <p:nvPicPr>
          <p:cNvPr id="4" name="Picture 2" descr="Image result for TIMECLOCK PLUS REQUES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07011"/>
            <a:ext cx="1905000" cy="143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635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914400" y="914400"/>
            <a:ext cx="7217090" cy="711144"/>
          </a:xfrm>
        </p:spPr>
        <p:txBody>
          <a:bodyPr>
            <a:normAutofit fontScale="90000"/>
          </a:bodyPr>
          <a:lstStyle/>
          <a:p>
            <a:pPr marL="54864">
              <a:defRPr/>
            </a:pPr>
            <a:r>
              <a:rPr lang="en-US" b="1" dirty="0">
                <a:solidFill>
                  <a:schemeClr val="tx1"/>
                </a:solidFill>
                <a:effectLst>
                  <a:outerShdw blurRad="38100" dist="38100" dir="2700000" algn="tl">
                    <a:srgbClr val="FFFFFF"/>
                  </a:outerShdw>
                </a:effectLst>
              </a:rPr>
              <a:t>VACATION LEAVE - Policy 4306</a:t>
            </a:r>
          </a:p>
        </p:txBody>
      </p:sp>
      <p:sp>
        <p:nvSpPr>
          <p:cNvPr id="5" name="Rectangle 3"/>
          <p:cNvSpPr>
            <a:spLocks noGrp="1" noChangeArrowheads="1"/>
          </p:cNvSpPr>
          <p:nvPr>
            <p:ph idx="1"/>
          </p:nvPr>
        </p:nvSpPr>
        <p:spPr>
          <a:xfrm>
            <a:off x="457200" y="1828800"/>
            <a:ext cx="8229600" cy="4267200"/>
          </a:xfrm>
        </p:spPr>
        <p:txBody>
          <a:bodyPr>
            <a:normAutofit/>
          </a:bodyPr>
          <a:lstStyle/>
          <a:p>
            <a:pPr marL="0" indent="0" algn="ctr" fontAlgn="auto">
              <a:spcBef>
                <a:spcPts val="0"/>
              </a:spcBef>
              <a:spcAft>
                <a:spcPts val="0"/>
              </a:spcAft>
              <a:buNone/>
              <a:defRPr/>
            </a:pPr>
            <a:r>
              <a:rPr lang="en-US" sz="2500" dirty="0"/>
              <a:t>All Full-Time Benefit eligible employees earn 8 hours a month</a:t>
            </a:r>
          </a:p>
          <a:p>
            <a:pPr marL="0" indent="0" algn="ctr" fontAlgn="auto">
              <a:spcBef>
                <a:spcPts val="0"/>
              </a:spcBef>
              <a:spcAft>
                <a:spcPts val="0"/>
              </a:spcAft>
              <a:buNone/>
              <a:defRPr/>
            </a:pPr>
            <a:endParaRPr lang="en-US" sz="2500" dirty="0"/>
          </a:p>
          <a:p>
            <a:pPr>
              <a:lnSpc>
                <a:spcPct val="100000"/>
              </a:lnSpc>
              <a:spcBef>
                <a:spcPts val="0"/>
              </a:spcBef>
              <a:spcAft>
                <a:spcPts val="0"/>
              </a:spcAft>
              <a:buFont typeface="Wingdings" panose="05000000000000000000" pitchFamily="2" charset="2"/>
              <a:buChar char="Ø"/>
              <a:defRPr/>
            </a:pPr>
            <a:r>
              <a:rPr lang="en-US" sz="2500" dirty="0"/>
              <a:t>All hours of unused accumulated vacation leave </a:t>
            </a:r>
            <a:r>
              <a:rPr lang="en-US" sz="2500" u="sng" dirty="0"/>
              <a:t>must be used </a:t>
            </a:r>
            <a:r>
              <a:rPr lang="en-US" sz="2500" b="1" u="sng" dirty="0"/>
              <a:t>before</a:t>
            </a:r>
            <a:r>
              <a:rPr lang="en-US" sz="2500" u="sng" dirty="0"/>
              <a:t> March 1</a:t>
            </a:r>
            <a:r>
              <a:rPr lang="en-US" sz="2500" u="sng" baseline="30000" dirty="0"/>
              <a:t>st</a:t>
            </a:r>
            <a:r>
              <a:rPr lang="en-US" sz="2500" u="sng" dirty="0"/>
              <a:t> of the following fiscal year </a:t>
            </a:r>
            <a:r>
              <a:rPr lang="en-US" sz="2500" dirty="0"/>
              <a:t>any vacation leave not used by that time will be forfeited</a:t>
            </a:r>
            <a:br>
              <a:rPr lang="en-US" sz="2500" dirty="0"/>
            </a:br>
            <a:endParaRPr lang="en-US" sz="2500" dirty="0"/>
          </a:p>
          <a:p>
            <a:pPr>
              <a:lnSpc>
                <a:spcPct val="100000"/>
              </a:lnSpc>
              <a:spcBef>
                <a:spcPts val="0"/>
              </a:spcBef>
              <a:spcAft>
                <a:spcPts val="0"/>
              </a:spcAft>
              <a:buFont typeface="Wingdings" panose="05000000000000000000" pitchFamily="2" charset="2"/>
              <a:buChar char="Ø"/>
              <a:defRPr/>
            </a:pPr>
            <a:r>
              <a:rPr lang="en-US" sz="2500" dirty="0"/>
              <a:t>A time extension of not more than </a:t>
            </a:r>
            <a:r>
              <a:rPr lang="en-US" sz="2500" b="1" u="sng" dirty="0"/>
              <a:t>60 days</a:t>
            </a:r>
            <a:r>
              <a:rPr lang="en-US" sz="2500" dirty="0"/>
              <a:t> may be granted for extenuating circumstances with the approval of Supervisor, Vice President and President</a:t>
            </a:r>
          </a:p>
          <a:p>
            <a:pPr marL="0" indent="0" fontAlgn="auto">
              <a:spcBef>
                <a:spcPts val="0"/>
              </a:spcBef>
              <a:spcAft>
                <a:spcPts val="0"/>
              </a:spcAft>
              <a:buNone/>
              <a:defRPr/>
            </a:pPr>
            <a:endParaRPr lang="en-US" sz="2400" dirty="0"/>
          </a:p>
          <a:p>
            <a:pPr>
              <a:spcBef>
                <a:spcPts val="0"/>
              </a:spcBef>
              <a:spcAft>
                <a:spcPts val="0"/>
              </a:spcAft>
              <a:buFont typeface="Wingdings" panose="05000000000000000000" pitchFamily="2" charset="2"/>
              <a:buChar char="Ø"/>
              <a:defRPr/>
            </a:pPr>
            <a:endParaRPr lang="en-US" sz="2600" dirty="0"/>
          </a:p>
          <a:p>
            <a:pPr>
              <a:spcBef>
                <a:spcPts val="0"/>
              </a:spcBef>
              <a:spcAft>
                <a:spcPts val="0"/>
              </a:spcAft>
              <a:buFont typeface="Wingdings" panose="05000000000000000000" pitchFamily="2" charset="2"/>
              <a:buChar char="Ø"/>
              <a:defRPr/>
            </a:pPr>
            <a:endParaRPr lang="en-US" sz="2600" dirty="0"/>
          </a:p>
          <a:p>
            <a:pPr>
              <a:spcBef>
                <a:spcPts val="0"/>
              </a:spcBef>
              <a:spcAft>
                <a:spcPts val="0"/>
              </a:spcAft>
              <a:buFont typeface="Wingdings" panose="05000000000000000000" pitchFamily="2" charset="2"/>
              <a:buChar char="Ø"/>
              <a:defRPr/>
            </a:pPr>
            <a:endParaRPr lang="en-US" sz="2600" dirty="0"/>
          </a:p>
          <a:p>
            <a:pPr marL="0" indent="0" fontAlgn="auto">
              <a:spcBef>
                <a:spcPts val="0"/>
              </a:spcBef>
              <a:spcAft>
                <a:spcPts val="0"/>
              </a:spcAft>
              <a:buNone/>
              <a:defRPr/>
            </a:pPr>
            <a:endParaRPr lang="en-US" sz="2600" dirty="0"/>
          </a:p>
          <a:p>
            <a:pPr fontAlgn="auto">
              <a:spcBef>
                <a:spcPts val="0"/>
              </a:spcBef>
              <a:spcAft>
                <a:spcPts val="0"/>
              </a:spcAft>
              <a:buNone/>
              <a:defRPr/>
            </a:pPr>
            <a:endParaRPr lang="en-US" sz="2600" dirty="0"/>
          </a:p>
          <a:p>
            <a:pPr marL="0" indent="0" fontAlgn="auto">
              <a:spcBef>
                <a:spcPts val="0"/>
              </a:spcBef>
              <a:spcAft>
                <a:spcPts val="0"/>
              </a:spcAft>
              <a:buNone/>
              <a:defRPr/>
            </a:pPr>
            <a:endParaRPr lang="en-US" dirty="0"/>
          </a:p>
        </p:txBody>
      </p:sp>
      <p:pic>
        <p:nvPicPr>
          <p:cNvPr id="2051" name="Picture 3" descr="Image result for holiday icon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9863" y="695904"/>
            <a:ext cx="896937" cy="89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animEffect transition="in" filter="fade">
                                      <p:cBhvr>
                                        <p:cTn id="9" dur="500"/>
                                        <p:tgtEl>
                                          <p:spTgt spid="2051"/>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2051"/>
                                        </p:tgtEl>
                                        <p:attrNameLst>
                                          <p:attrName>r</p:attrName>
                                        </p:attrNameLst>
                                      </p:cBhvr>
                                    </p:animRot>
                                    <p:animRot by="-240000">
                                      <p:cBhvr>
                                        <p:cTn id="12" dur="200" fill="hold">
                                          <p:stCondLst>
                                            <p:cond delay="200"/>
                                          </p:stCondLst>
                                        </p:cTn>
                                        <p:tgtEl>
                                          <p:spTgt spid="2051"/>
                                        </p:tgtEl>
                                        <p:attrNameLst>
                                          <p:attrName>r</p:attrName>
                                        </p:attrNameLst>
                                      </p:cBhvr>
                                    </p:animRot>
                                    <p:animRot by="240000">
                                      <p:cBhvr>
                                        <p:cTn id="13" dur="200" fill="hold">
                                          <p:stCondLst>
                                            <p:cond delay="400"/>
                                          </p:stCondLst>
                                        </p:cTn>
                                        <p:tgtEl>
                                          <p:spTgt spid="2051"/>
                                        </p:tgtEl>
                                        <p:attrNameLst>
                                          <p:attrName>r</p:attrName>
                                        </p:attrNameLst>
                                      </p:cBhvr>
                                    </p:animRot>
                                    <p:animRot by="-240000">
                                      <p:cBhvr>
                                        <p:cTn id="14" dur="200" fill="hold">
                                          <p:stCondLst>
                                            <p:cond delay="600"/>
                                          </p:stCondLst>
                                        </p:cTn>
                                        <p:tgtEl>
                                          <p:spTgt spid="2051"/>
                                        </p:tgtEl>
                                        <p:attrNameLst>
                                          <p:attrName>r</p:attrName>
                                        </p:attrNameLst>
                                      </p:cBhvr>
                                    </p:animRot>
                                    <p:animRot by="120000">
                                      <p:cBhvr>
                                        <p:cTn id="15" dur="200" fill="hold">
                                          <p:stCondLst>
                                            <p:cond delay="800"/>
                                          </p:stCondLst>
                                        </p:cTn>
                                        <p:tgtEl>
                                          <p:spTgt spid="2051"/>
                                        </p:tgtEl>
                                        <p:attrNameLst>
                                          <p:attrName>r</p:attrName>
                                        </p:attrNameLst>
                                      </p:cBhvr>
                                    </p:animRot>
                                  </p:childTnLst>
                                </p:cTn>
                              </p:par>
                              <p:par>
                                <p:cTn id="16" presetID="10" presetClass="entr" presetSubtype="0" fill="hold"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1066800" y="869731"/>
            <a:ext cx="7315200" cy="762000"/>
          </a:xfrm>
        </p:spPr>
        <p:txBody>
          <a:bodyPr/>
          <a:lstStyle/>
          <a:p>
            <a:pPr marL="54864" indent="0" fontAlgn="auto">
              <a:spcAft>
                <a:spcPts val="0"/>
              </a:spcAft>
              <a:defRPr/>
            </a:pPr>
            <a:r>
              <a:rPr lang="en-US" b="1" dirty="0">
                <a:solidFill>
                  <a:schemeClr val="tx1"/>
                </a:solidFill>
                <a:effectLst>
                  <a:outerShdw blurRad="38100" dist="38100" dir="2700000" algn="tl">
                    <a:srgbClr val="FFFFFF"/>
                  </a:outerShdw>
                </a:effectLst>
              </a:rPr>
              <a:t>SICK LEAVE – Policy 4308</a:t>
            </a:r>
          </a:p>
        </p:txBody>
      </p:sp>
      <p:sp>
        <p:nvSpPr>
          <p:cNvPr id="9" name="Rectangle 3"/>
          <p:cNvSpPr>
            <a:spLocks noGrp="1" noChangeArrowheads="1"/>
          </p:cNvSpPr>
          <p:nvPr>
            <p:ph idx="1"/>
          </p:nvPr>
        </p:nvSpPr>
        <p:spPr>
          <a:xfrm>
            <a:off x="914400" y="1905000"/>
            <a:ext cx="7772400" cy="4267200"/>
          </a:xfrm>
        </p:spPr>
        <p:txBody>
          <a:bodyPr>
            <a:normAutofit fontScale="92500" lnSpcReduction="10000"/>
          </a:bodyPr>
          <a:lstStyle/>
          <a:p>
            <a:pPr marL="0" indent="0">
              <a:lnSpc>
                <a:spcPct val="90000"/>
              </a:lnSpc>
              <a:buNone/>
            </a:pPr>
            <a:r>
              <a:rPr lang="en-US" sz="2500" dirty="0"/>
              <a:t>All Full-Time Benefit eligible employees earn 8 hours per month </a:t>
            </a:r>
            <a:br>
              <a:rPr lang="en-US" sz="2600" dirty="0"/>
            </a:br>
            <a:endParaRPr lang="en-US" sz="2000" dirty="0"/>
          </a:p>
          <a:p>
            <a:pPr>
              <a:lnSpc>
                <a:spcPct val="90000"/>
              </a:lnSpc>
              <a:buFont typeface="Wingdings" panose="05000000000000000000" pitchFamily="2" charset="2"/>
              <a:buChar char="Ø"/>
            </a:pPr>
            <a:r>
              <a:rPr lang="en-US" sz="2300" dirty="0"/>
              <a:t>May be used for personal illness of employee or employee’s immediate family </a:t>
            </a:r>
          </a:p>
          <a:p>
            <a:pPr>
              <a:lnSpc>
                <a:spcPct val="90000"/>
              </a:lnSpc>
              <a:buFont typeface="Wingdings" panose="05000000000000000000" pitchFamily="2" charset="2"/>
              <a:buChar char="Ø"/>
            </a:pPr>
            <a:r>
              <a:rPr lang="en-US" sz="2300" dirty="0"/>
              <a:t>Immediate family, of employee, in this Board policy is defined as:</a:t>
            </a:r>
          </a:p>
          <a:p>
            <a:pPr lvl="7">
              <a:lnSpc>
                <a:spcPct val="90000"/>
              </a:lnSpc>
              <a:buFont typeface="Wingdings" panose="05000000000000000000" pitchFamily="2" charset="2"/>
              <a:buChar char="ü"/>
            </a:pPr>
            <a:r>
              <a:rPr lang="en-US" sz="2300" u="sng" dirty="0"/>
              <a:t>children</a:t>
            </a:r>
          </a:p>
          <a:p>
            <a:pPr lvl="7">
              <a:lnSpc>
                <a:spcPct val="90000"/>
              </a:lnSpc>
              <a:buFont typeface="Wingdings" panose="05000000000000000000" pitchFamily="2" charset="2"/>
              <a:buChar char="ü"/>
            </a:pPr>
            <a:r>
              <a:rPr lang="en-US" sz="2300" u="sng" dirty="0"/>
              <a:t>parent </a:t>
            </a:r>
          </a:p>
          <a:p>
            <a:pPr lvl="7">
              <a:lnSpc>
                <a:spcPct val="90000"/>
              </a:lnSpc>
              <a:buFont typeface="Wingdings" panose="05000000000000000000" pitchFamily="2" charset="2"/>
              <a:buChar char="ü"/>
            </a:pPr>
            <a:r>
              <a:rPr lang="en-US" sz="2300" u="sng" dirty="0"/>
              <a:t>or spouse</a:t>
            </a:r>
            <a:endParaRPr lang="en-US" sz="2300" dirty="0"/>
          </a:p>
          <a:p>
            <a:pPr>
              <a:buFont typeface="Wingdings" panose="05000000000000000000" pitchFamily="2" charset="2"/>
              <a:buChar char="Ø"/>
            </a:pPr>
            <a:r>
              <a:rPr lang="en-US" sz="2300" dirty="0"/>
              <a:t>Sick leave that is requested for more than 3 8-hours consecutive days must be report to HR Benefits Office</a:t>
            </a:r>
          </a:p>
          <a:p>
            <a:pPr>
              <a:buFont typeface="Wingdings" panose="05000000000000000000" pitchFamily="2" charset="2"/>
              <a:buChar char="Ø"/>
            </a:pPr>
            <a:r>
              <a:rPr lang="en-US" sz="2300" dirty="0"/>
              <a:t>An employee’s supervisor retains the option to request a doctor’s statement for day(s) missed due to illness</a:t>
            </a:r>
          </a:p>
          <a:p>
            <a:pPr>
              <a:buFont typeface="Wingdings" panose="05000000000000000000" pitchFamily="2" charset="2"/>
              <a:buChar char="Ø"/>
            </a:pPr>
            <a:endParaRPr lang="en-US" sz="2000" dirty="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5298" b="100000" l="3145" r="97799"/>
                    </a14:imgEffect>
                  </a14:imgLayer>
                </a14:imgProps>
              </a:ext>
            </a:extLst>
          </a:blip>
          <a:stretch>
            <a:fillRect/>
          </a:stretch>
        </p:blipFill>
        <p:spPr>
          <a:xfrm>
            <a:off x="7428952" y="381000"/>
            <a:ext cx="1029248" cy="9774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32" presetClass="emph" presetSubtype="0" fill="hold" nodeType="afterEffect">
                                  <p:stCondLst>
                                    <p:cond delay="0"/>
                                  </p:stCondLst>
                                  <p:childTnLst>
                                    <p:animRot by="120000">
                                      <p:cBhvr>
                                        <p:cTn id="9" dur="100" fill="hold">
                                          <p:stCondLst>
                                            <p:cond delay="0"/>
                                          </p:stCondLst>
                                        </p:cTn>
                                        <p:tgtEl>
                                          <p:spTgt spid="3"/>
                                        </p:tgtEl>
                                        <p:attrNameLst>
                                          <p:attrName>r</p:attrName>
                                        </p:attrNameLst>
                                      </p:cBhvr>
                                    </p:animRot>
                                    <p:animRot by="-240000">
                                      <p:cBhvr>
                                        <p:cTn id="10" dur="200" fill="hold">
                                          <p:stCondLst>
                                            <p:cond delay="200"/>
                                          </p:stCondLst>
                                        </p:cTn>
                                        <p:tgtEl>
                                          <p:spTgt spid="3"/>
                                        </p:tgtEl>
                                        <p:attrNameLst>
                                          <p:attrName>r</p:attrName>
                                        </p:attrNameLst>
                                      </p:cBhvr>
                                    </p:animRot>
                                    <p:animRot by="240000">
                                      <p:cBhvr>
                                        <p:cTn id="11" dur="200" fill="hold">
                                          <p:stCondLst>
                                            <p:cond delay="400"/>
                                          </p:stCondLst>
                                        </p:cTn>
                                        <p:tgtEl>
                                          <p:spTgt spid="3"/>
                                        </p:tgtEl>
                                        <p:attrNameLst>
                                          <p:attrName>r</p:attrName>
                                        </p:attrNameLst>
                                      </p:cBhvr>
                                    </p:animRot>
                                    <p:animRot by="-240000">
                                      <p:cBhvr>
                                        <p:cTn id="12" dur="200" fill="hold">
                                          <p:stCondLst>
                                            <p:cond delay="600"/>
                                          </p:stCondLst>
                                        </p:cTn>
                                        <p:tgtEl>
                                          <p:spTgt spid="3"/>
                                        </p:tgtEl>
                                        <p:attrNameLst>
                                          <p:attrName>r</p:attrName>
                                        </p:attrNameLst>
                                      </p:cBhvr>
                                    </p:animRot>
                                    <p:animRot by="120000">
                                      <p:cBhvr>
                                        <p:cTn id="13" dur="200" fill="hold">
                                          <p:stCondLst>
                                            <p:cond delay="800"/>
                                          </p:stCondLst>
                                        </p:cTn>
                                        <p:tgtEl>
                                          <p:spTgt spid="3"/>
                                        </p:tgtEl>
                                        <p:attrNameLst>
                                          <p:attrName>r</p:attrName>
                                        </p:attrNameLst>
                                      </p:cBhvr>
                                    </p:animRot>
                                  </p:childTnLst>
                                </p:cTn>
                              </p:par>
                              <p:par>
                                <p:cTn id="14" presetID="10" presetClass="entr" presetSubtype="0" fill="hold" nodeType="with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500"/>
                                        <p:tgtEl>
                                          <p:spTgt spid="9">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500"/>
                                        <p:tgtEl>
                                          <p:spTgt spid="9">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fade">
                                      <p:cBhvr>
                                        <p:cTn id="25" dur="500"/>
                                        <p:tgtEl>
                                          <p:spTgt spid="9">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500"/>
                                        <p:tgtEl>
                                          <p:spTgt spid="9">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Effect transition="in" filter="fade">
                                      <p:cBhvr>
                                        <p:cTn id="31" dur="500"/>
                                        <p:tgtEl>
                                          <p:spTgt spid="9">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9">
                                            <p:txEl>
                                              <p:pRg st="6" end="6"/>
                                            </p:txEl>
                                          </p:spTgt>
                                        </p:tgtEl>
                                        <p:attrNameLst>
                                          <p:attrName>style.visibility</p:attrName>
                                        </p:attrNameLst>
                                      </p:cBhvr>
                                      <p:to>
                                        <p:strVal val="visible"/>
                                      </p:to>
                                    </p:set>
                                    <p:animEffect transition="in" filter="fade">
                                      <p:cBhvr>
                                        <p:cTn id="34" dur="500"/>
                                        <p:tgtEl>
                                          <p:spTgt spid="9">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990600" y="762000"/>
            <a:ext cx="7467600" cy="961567"/>
          </a:xfrm>
        </p:spPr>
        <p:txBody>
          <a:bodyPr>
            <a:normAutofit/>
          </a:bodyPr>
          <a:lstStyle/>
          <a:p>
            <a:pPr marL="54864" indent="0" fontAlgn="auto">
              <a:spcAft>
                <a:spcPts val="0"/>
              </a:spcAft>
              <a:defRPr/>
            </a:pPr>
            <a:r>
              <a:rPr lang="en-US" b="1" dirty="0">
                <a:solidFill>
                  <a:schemeClr val="tx1"/>
                </a:solidFill>
                <a:effectLst>
                  <a:outerShdw blurRad="38100" dist="38100" dir="2700000" algn="tl">
                    <a:srgbClr val="FFFFFF"/>
                  </a:outerShdw>
                </a:effectLst>
              </a:rPr>
              <a:t>FUNERAL LEAVE – Policy 4312</a:t>
            </a:r>
          </a:p>
        </p:txBody>
      </p:sp>
      <p:sp>
        <p:nvSpPr>
          <p:cNvPr id="5" name="Rectangle 3"/>
          <p:cNvSpPr>
            <a:spLocks noGrp="1" noChangeArrowheads="1"/>
          </p:cNvSpPr>
          <p:nvPr>
            <p:ph idx="1"/>
          </p:nvPr>
        </p:nvSpPr>
        <p:spPr>
          <a:xfrm>
            <a:off x="990600" y="1905000"/>
            <a:ext cx="7315200" cy="4114800"/>
          </a:xfrm>
        </p:spPr>
        <p:txBody>
          <a:bodyPr>
            <a:noAutofit/>
          </a:bodyPr>
          <a:lstStyle/>
          <a:p>
            <a:pPr>
              <a:lnSpc>
                <a:spcPct val="90000"/>
              </a:lnSpc>
            </a:pPr>
            <a:r>
              <a:rPr lang="en-US" dirty="0"/>
              <a:t>May be used for the death in the employee’s </a:t>
            </a:r>
            <a:r>
              <a:rPr lang="en-US" b="1" dirty="0"/>
              <a:t>immediate family</a:t>
            </a:r>
            <a:r>
              <a:rPr lang="en-US" dirty="0"/>
              <a:t>.</a:t>
            </a:r>
          </a:p>
          <a:p>
            <a:pPr>
              <a:lnSpc>
                <a:spcPct val="90000"/>
              </a:lnSpc>
            </a:pPr>
            <a:r>
              <a:rPr lang="en-US" dirty="0"/>
              <a:t>Under this Policy, the employee’s immediate family is defined as the employee’s and the spouse’s:</a:t>
            </a:r>
          </a:p>
          <a:p>
            <a:pPr lvl="1">
              <a:lnSpc>
                <a:spcPct val="90000"/>
              </a:lnSpc>
              <a:buFont typeface="Wingdings" panose="05000000000000000000" pitchFamily="2" charset="2"/>
              <a:buChar char="ü"/>
            </a:pPr>
            <a:r>
              <a:rPr lang="en-US" sz="2000" u="sng" dirty="0"/>
              <a:t>Parents, </a:t>
            </a:r>
          </a:p>
          <a:p>
            <a:pPr lvl="1">
              <a:lnSpc>
                <a:spcPct val="90000"/>
              </a:lnSpc>
              <a:buFont typeface="Wingdings" panose="05000000000000000000" pitchFamily="2" charset="2"/>
              <a:buChar char="ü"/>
            </a:pPr>
            <a:r>
              <a:rPr lang="en-US" sz="2000" u="sng" dirty="0"/>
              <a:t>Children</a:t>
            </a:r>
          </a:p>
          <a:p>
            <a:pPr lvl="1">
              <a:lnSpc>
                <a:spcPct val="90000"/>
              </a:lnSpc>
              <a:buFont typeface="Wingdings" panose="05000000000000000000" pitchFamily="2" charset="2"/>
              <a:buChar char="ü"/>
            </a:pPr>
            <a:r>
              <a:rPr lang="en-US" sz="2000" u="sng" dirty="0"/>
              <a:t>Brothers</a:t>
            </a:r>
          </a:p>
          <a:p>
            <a:pPr lvl="1">
              <a:lnSpc>
                <a:spcPct val="90000"/>
              </a:lnSpc>
              <a:buFont typeface="Wingdings" panose="05000000000000000000" pitchFamily="2" charset="2"/>
              <a:buChar char="ü"/>
            </a:pPr>
            <a:r>
              <a:rPr lang="en-US" sz="2000" u="sng" dirty="0"/>
              <a:t>Sisters</a:t>
            </a:r>
          </a:p>
          <a:p>
            <a:pPr lvl="1">
              <a:lnSpc>
                <a:spcPct val="90000"/>
              </a:lnSpc>
              <a:buFont typeface="Wingdings" panose="05000000000000000000" pitchFamily="2" charset="2"/>
              <a:buChar char="ü"/>
            </a:pPr>
            <a:r>
              <a:rPr lang="en-US" sz="2000" u="sng" dirty="0"/>
              <a:t>Grandparents</a:t>
            </a:r>
          </a:p>
          <a:p>
            <a:pPr lvl="1">
              <a:lnSpc>
                <a:spcPct val="90000"/>
              </a:lnSpc>
              <a:buFont typeface="Wingdings" panose="05000000000000000000" pitchFamily="2" charset="2"/>
              <a:buChar char="ü"/>
            </a:pPr>
            <a:r>
              <a:rPr lang="en-US" sz="2000" u="sng" dirty="0"/>
              <a:t>and Grandchildren </a:t>
            </a:r>
          </a:p>
          <a:p>
            <a:pPr>
              <a:lnSpc>
                <a:spcPct val="90000"/>
              </a:lnSpc>
            </a:pPr>
            <a:r>
              <a:rPr lang="en-US" dirty="0"/>
              <a:t>May use a maximum of 3 days (24 hours) which are to be taken from sick or vacation hours, or taken as leave without pay.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500"/>
                                        <p:tgtEl>
                                          <p:spTgt spid="5">
                                            <p:txEl>
                                              <p:pRg st="1" end="1"/>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500"/>
                                        <p:tgtEl>
                                          <p:spTgt spid="5">
                                            <p:txEl>
                                              <p:pRg st="4" end="4"/>
                                            </p:txEl>
                                          </p:spTgt>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tgtEl>
                                          <p:spTgt spid="5">
                                            <p:txEl>
                                              <p:pRg st="5" end="5"/>
                                            </p:txEl>
                                          </p:spTgt>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fade">
                                      <p:cBhvr>
                                        <p:cTn id="34" dur="500"/>
                                        <p:tgtEl>
                                          <p:spTgt spid="5">
                                            <p:txEl>
                                              <p:pRg st="6" end="6"/>
                                            </p:txEl>
                                          </p:spTgt>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fade">
                                      <p:cBhvr>
                                        <p:cTn id="38" dur="500"/>
                                        <p:tgtEl>
                                          <p:spTgt spid="5">
                                            <p:txEl>
                                              <p:pRg st="7" end="7"/>
                                            </p:txEl>
                                          </p:spTgt>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762000"/>
            <a:ext cx="7620000" cy="940032"/>
          </a:xfrm>
        </p:spPr>
        <p:txBody>
          <a:bodyPr>
            <a:normAutofit/>
          </a:bodyPr>
          <a:lstStyle/>
          <a:p>
            <a:pPr marL="54864" indent="0" fontAlgn="auto">
              <a:spcAft>
                <a:spcPts val="0"/>
              </a:spcAft>
              <a:defRPr/>
            </a:pPr>
            <a:r>
              <a:rPr lang="en-US" b="1" dirty="0">
                <a:solidFill>
                  <a:schemeClr val="tx1"/>
                </a:solidFill>
                <a:effectLst>
                  <a:outerShdw blurRad="38100" dist="38100" dir="2700000" algn="tl">
                    <a:srgbClr val="FFFFFF"/>
                  </a:outerShdw>
                </a:effectLst>
              </a:rPr>
              <a:t>PERSONAL LEAVE – Policy 4311</a:t>
            </a:r>
          </a:p>
        </p:txBody>
      </p:sp>
      <p:sp>
        <p:nvSpPr>
          <p:cNvPr id="5" name="Rectangle 3"/>
          <p:cNvSpPr>
            <a:spLocks noGrp="1" noChangeArrowheads="1"/>
          </p:cNvSpPr>
          <p:nvPr>
            <p:ph idx="1"/>
          </p:nvPr>
        </p:nvSpPr>
        <p:spPr>
          <a:xfrm>
            <a:off x="685800" y="1828800"/>
            <a:ext cx="8001000" cy="4373562"/>
          </a:xfrm>
        </p:spPr>
        <p:txBody>
          <a:bodyPr>
            <a:normAutofit fontScale="85000" lnSpcReduction="20000"/>
          </a:bodyPr>
          <a:lstStyle/>
          <a:p>
            <a:pPr marL="0" indent="0" fontAlgn="auto">
              <a:lnSpc>
                <a:spcPct val="90000"/>
              </a:lnSpc>
              <a:spcBef>
                <a:spcPts val="0"/>
              </a:spcBef>
              <a:spcAft>
                <a:spcPts val="0"/>
              </a:spcAft>
              <a:buNone/>
              <a:defRPr/>
            </a:pPr>
            <a:r>
              <a:rPr lang="en-US" sz="2400" dirty="0"/>
              <a:t>Employees may use up to a </a:t>
            </a:r>
            <a:r>
              <a:rPr lang="en-US" sz="2400" u="sng" dirty="0"/>
              <a:t>maximum of 3 days of accrued Sick leave during any fiscal year</a:t>
            </a:r>
            <a:r>
              <a:rPr lang="en-US" sz="2400" dirty="0"/>
              <a:t> as Personal Leave for:</a:t>
            </a:r>
            <a:br>
              <a:rPr lang="en-US" sz="2400" dirty="0"/>
            </a:br>
            <a:endParaRPr lang="en-US" sz="2400" dirty="0"/>
          </a:p>
          <a:p>
            <a:pPr marL="800100" lvl="1" indent="-342900" fontAlgn="auto">
              <a:lnSpc>
                <a:spcPct val="90000"/>
              </a:lnSpc>
              <a:spcAft>
                <a:spcPts val="0"/>
              </a:spcAft>
              <a:buFont typeface="Wingdings" panose="05000000000000000000" pitchFamily="2" charset="2"/>
              <a:buChar char="ü"/>
              <a:defRPr/>
            </a:pPr>
            <a:r>
              <a:rPr lang="en-US" sz="2400" dirty="0"/>
              <a:t>Funerals not covered under funeral leave immediate family</a:t>
            </a:r>
            <a:br>
              <a:rPr lang="en-US" sz="2400" dirty="0"/>
            </a:br>
            <a:endParaRPr lang="en-US" sz="2400" dirty="0"/>
          </a:p>
          <a:p>
            <a:pPr marL="800100" lvl="1" indent="-342900" fontAlgn="auto">
              <a:lnSpc>
                <a:spcPct val="90000"/>
              </a:lnSpc>
              <a:spcAft>
                <a:spcPts val="0"/>
              </a:spcAft>
              <a:buFont typeface="Wingdings" panose="05000000000000000000" pitchFamily="2" charset="2"/>
              <a:buChar char="ü"/>
              <a:defRPr/>
            </a:pPr>
            <a:r>
              <a:rPr lang="en-US" sz="2400" dirty="0"/>
              <a:t>Religious observances not on the approved College calendar</a:t>
            </a:r>
            <a:br>
              <a:rPr lang="en-US" sz="2400" dirty="0"/>
            </a:br>
            <a:endParaRPr lang="en-US" sz="2400" dirty="0"/>
          </a:p>
          <a:p>
            <a:pPr marL="800100" lvl="1" indent="-342900" fontAlgn="auto">
              <a:lnSpc>
                <a:spcPct val="90000"/>
              </a:lnSpc>
              <a:spcAft>
                <a:spcPts val="0"/>
              </a:spcAft>
              <a:buFont typeface="Wingdings" panose="05000000000000000000" pitchFamily="2" charset="2"/>
              <a:buChar char="ü"/>
              <a:defRPr/>
            </a:pPr>
            <a:r>
              <a:rPr lang="en-US" sz="2400" dirty="0"/>
              <a:t>Sick leave for persons outside the immediate family</a:t>
            </a:r>
          </a:p>
          <a:p>
            <a:pPr fontAlgn="auto">
              <a:lnSpc>
                <a:spcPct val="90000"/>
              </a:lnSpc>
              <a:spcBef>
                <a:spcPts val="0"/>
              </a:spcBef>
              <a:spcAft>
                <a:spcPts val="0"/>
              </a:spcAft>
              <a:buNone/>
              <a:defRPr/>
            </a:pPr>
            <a:endParaRPr lang="en-US" sz="2400" dirty="0"/>
          </a:p>
          <a:p>
            <a:pPr fontAlgn="auto">
              <a:lnSpc>
                <a:spcPct val="90000"/>
              </a:lnSpc>
              <a:spcBef>
                <a:spcPts val="0"/>
              </a:spcBef>
              <a:spcAft>
                <a:spcPts val="0"/>
              </a:spcAft>
              <a:buFont typeface="Wingdings" panose="05000000000000000000" pitchFamily="2" charset="2"/>
              <a:buChar char="Ø"/>
              <a:defRPr/>
            </a:pPr>
            <a:r>
              <a:rPr lang="en-US" sz="2400" dirty="0"/>
              <a:t>Leave requested will be subtracted from sick leave otherwise must be requested from vacation</a:t>
            </a:r>
            <a:br>
              <a:rPr lang="en-US" sz="2400" dirty="0"/>
            </a:br>
            <a:endParaRPr lang="en-US" sz="2400" dirty="0"/>
          </a:p>
          <a:p>
            <a:pPr fontAlgn="auto">
              <a:lnSpc>
                <a:spcPct val="90000"/>
              </a:lnSpc>
              <a:spcBef>
                <a:spcPts val="0"/>
              </a:spcBef>
              <a:spcAft>
                <a:spcPts val="0"/>
              </a:spcAft>
              <a:buFont typeface="Wingdings" panose="05000000000000000000" pitchFamily="2" charset="2"/>
              <a:buChar char="Ø"/>
              <a:defRPr/>
            </a:pPr>
            <a:r>
              <a:rPr lang="en-US" sz="2400" dirty="0"/>
              <a:t>All Personal Leave is tracked; if overused, employees will receive a doc in their pay</a:t>
            </a:r>
          </a:p>
          <a:p>
            <a:pPr fontAlgn="auto">
              <a:lnSpc>
                <a:spcPct val="90000"/>
              </a:lnSpc>
              <a:spcBef>
                <a:spcPts val="0"/>
              </a:spcBef>
              <a:spcAft>
                <a:spcPts val="0"/>
              </a:spcAft>
              <a:buNone/>
              <a:defRPr/>
            </a:pPr>
            <a:endParaRPr lang="en-US" sz="2400" dirty="0"/>
          </a:p>
          <a:p>
            <a:pPr fontAlgn="auto">
              <a:lnSpc>
                <a:spcPct val="90000"/>
              </a:lnSpc>
              <a:spcBef>
                <a:spcPts val="0"/>
              </a:spcBef>
              <a:spcAft>
                <a:spcPts val="0"/>
              </a:spcAft>
              <a:buFont typeface="Wingdings" panose="05000000000000000000" pitchFamily="2" charset="2"/>
              <a:buChar char="Ø"/>
              <a:defRPr/>
            </a:pPr>
            <a:r>
              <a:rPr lang="en-US" sz="2400" dirty="0"/>
              <a:t>All personal leave is required to be approved in advance</a:t>
            </a:r>
          </a:p>
          <a:p>
            <a:pPr marL="0" indent="0" fontAlgn="auto">
              <a:lnSpc>
                <a:spcPct val="90000"/>
              </a:lnSpc>
              <a:spcBef>
                <a:spcPts val="0"/>
              </a:spcBef>
              <a:spcAft>
                <a:spcPts val="0"/>
              </a:spcAft>
              <a:buNone/>
              <a:defRPr/>
            </a:pPr>
            <a:endParaRPr lang="en-US" sz="2400" dirty="0"/>
          </a:p>
          <a:p>
            <a:pPr marL="0" indent="0">
              <a:lnSpc>
                <a:spcPct val="90000"/>
              </a:lnSpc>
              <a:spcBef>
                <a:spcPts val="0"/>
              </a:spcBef>
              <a:buNone/>
              <a:defRPr/>
            </a:pPr>
            <a:endParaRPr lang="en-US" sz="2400" b="1" i="1" dirty="0">
              <a:solidFill>
                <a:srgbClr val="FF0000"/>
              </a:solidFill>
              <a:effectLst>
                <a:outerShdw blurRad="38100" dist="38100" dir="2700000" algn="tl">
                  <a:srgbClr val="000000">
                    <a:alpha val="43137"/>
                  </a:srgbClr>
                </a:outerShdw>
              </a:effectLst>
            </a:endParaRPr>
          </a:p>
          <a:p>
            <a:pPr marL="0" indent="0">
              <a:lnSpc>
                <a:spcPct val="90000"/>
              </a:lnSpc>
              <a:spcBef>
                <a:spcPts val="0"/>
              </a:spcBef>
              <a:buNone/>
              <a:defRPr/>
            </a:pPr>
            <a:r>
              <a:rPr lang="en-US" sz="2400" b="1" dirty="0">
                <a:solidFill>
                  <a:srgbClr val="FF0000"/>
                </a:solidFill>
              </a:rPr>
              <a:t>FACULTY ONLY</a:t>
            </a:r>
            <a:r>
              <a:rPr lang="en-US" sz="2400" dirty="0">
                <a:solidFill>
                  <a:srgbClr val="FF0000"/>
                </a:solidFill>
              </a:rPr>
              <a:t>: </a:t>
            </a:r>
            <a:r>
              <a:rPr lang="en-US" sz="2400" b="1" u="sng" dirty="0">
                <a:solidFill>
                  <a:srgbClr val="FF0000"/>
                </a:solidFill>
              </a:rPr>
              <a:t>Personal Business (2 day per fiscal year) </a:t>
            </a:r>
            <a:r>
              <a:rPr lang="en-US" sz="2400" b="1" dirty="0">
                <a:solidFill>
                  <a:srgbClr val="FF0000"/>
                </a:solidFill>
              </a:rPr>
              <a:t>eff. July 1, 2014</a:t>
            </a:r>
          </a:p>
          <a:p>
            <a:pPr marL="0" indent="0">
              <a:lnSpc>
                <a:spcPct val="90000"/>
              </a:lnSpc>
              <a:spcBef>
                <a:spcPts val="0"/>
              </a:spcBef>
              <a:buNone/>
              <a:defRPr/>
            </a:pPr>
            <a:endParaRPr lang="en-US" sz="2800" b="1" i="1" dirty="0">
              <a:solidFill>
                <a:srgbClr val="FF0000"/>
              </a:solidFill>
              <a:effectLst>
                <a:outerShdw blurRad="38100" dist="38100" dir="2700000" algn="tl">
                  <a:srgbClr val="000000">
                    <a:alpha val="43137"/>
                  </a:srgbClr>
                </a:outerShdw>
              </a:effectLst>
            </a:endParaRPr>
          </a:p>
          <a:p>
            <a:pPr fontAlgn="auto">
              <a:lnSpc>
                <a:spcPct val="90000"/>
              </a:lnSpc>
              <a:spcBef>
                <a:spcPts val="0"/>
              </a:spcBef>
              <a:spcAft>
                <a:spcPts val="0"/>
              </a:spcAft>
              <a:buFont typeface="Wingdings 2"/>
              <a:buChar char=""/>
              <a:defRPr/>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500"/>
                                        <p:tgtEl>
                                          <p:spTgt spid="5">
                                            <p:txEl>
                                              <p:pRg st="1" end="1"/>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fade">
                                      <p:cBhvr>
                                        <p:cTn id="30" dur="500"/>
                                        <p:tgtEl>
                                          <p:spTgt spid="5">
                                            <p:txEl>
                                              <p:pRg st="6" end="6"/>
                                            </p:txEl>
                                          </p:spTgt>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5">
                                            <p:txEl>
                                              <p:pRg st="8" end="8"/>
                                            </p:txEl>
                                          </p:spTgt>
                                        </p:tgtEl>
                                        <p:attrNameLst>
                                          <p:attrName>style.visibility</p:attrName>
                                        </p:attrNameLst>
                                      </p:cBhvr>
                                      <p:to>
                                        <p:strVal val="visible"/>
                                      </p:to>
                                    </p:set>
                                    <p:animEffect transition="in" filter="fade">
                                      <p:cBhvr>
                                        <p:cTn id="34" dur="500"/>
                                        <p:tgtEl>
                                          <p:spTgt spid="5">
                                            <p:txEl>
                                              <p:pRg st="8" end="8"/>
                                            </p:txEl>
                                          </p:spTgt>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5">
                                            <p:txEl>
                                              <p:pRg st="11" end="11"/>
                                            </p:txEl>
                                          </p:spTgt>
                                        </p:tgtEl>
                                        <p:attrNameLst>
                                          <p:attrName>style.visibility</p:attrName>
                                        </p:attrNameLst>
                                      </p:cBhvr>
                                      <p:to>
                                        <p:strVal val="visible"/>
                                      </p:to>
                                    </p:set>
                                    <p:animEffect transition="in" filter="fade">
                                      <p:cBhvr>
                                        <p:cTn id="38"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0599"/>
            <a:ext cx="7086600" cy="826235"/>
          </a:xfrm>
        </p:spPr>
        <p:txBody>
          <a:bodyPr>
            <a:noAutofit/>
          </a:bodyPr>
          <a:lstStyle/>
          <a:p>
            <a:r>
              <a:rPr lang="en-US" sz="4400" b="1" dirty="0">
                <a:solidFill>
                  <a:schemeClr val="tx1"/>
                </a:solidFill>
              </a:rPr>
              <a:t>EDUCATIONAL ACTIVITIES LEAVE – Policy 4230</a:t>
            </a:r>
          </a:p>
        </p:txBody>
      </p:sp>
      <p:sp>
        <p:nvSpPr>
          <p:cNvPr id="3" name="Content Placeholder 2"/>
          <p:cNvSpPr>
            <a:spLocks noGrp="1"/>
          </p:cNvSpPr>
          <p:nvPr>
            <p:ph idx="1"/>
          </p:nvPr>
        </p:nvSpPr>
        <p:spPr>
          <a:xfrm>
            <a:off x="990600" y="1816834"/>
            <a:ext cx="7391400" cy="4745963"/>
          </a:xfrm>
        </p:spPr>
        <p:txBody>
          <a:bodyPr>
            <a:normAutofit/>
          </a:bodyPr>
          <a:lstStyle/>
          <a:p>
            <a:pPr>
              <a:buFont typeface="Wingdings" panose="05000000000000000000" pitchFamily="2" charset="2"/>
              <a:buChar char="Ø"/>
            </a:pPr>
            <a:r>
              <a:rPr lang="en-US" dirty="0"/>
              <a:t>You may use up to</a:t>
            </a:r>
            <a:r>
              <a:rPr lang="en-US" u="sng" dirty="0"/>
              <a:t> 8 hours </a:t>
            </a:r>
            <a:r>
              <a:rPr lang="en-US" dirty="0"/>
              <a:t>of accrued sick leave each fiscal year to attend an educational activities of the employee’s child who is a student attending a grade from </a:t>
            </a:r>
            <a:r>
              <a:rPr lang="en-US" u="sng" dirty="0"/>
              <a:t>prekindergarten through 12th grade</a:t>
            </a:r>
            <a:r>
              <a:rPr lang="en-US" dirty="0"/>
              <a:t>. </a:t>
            </a:r>
          </a:p>
          <a:p>
            <a:pPr>
              <a:buFont typeface="Wingdings" panose="05000000000000000000" pitchFamily="2" charset="2"/>
              <a:buChar char="Ø"/>
            </a:pPr>
            <a:r>
              <a:rPr lang="en-US" dirty="0"/>
              <a:t>An educational activity is defined as a school-sponsored activity, including a parent-teacher conference, tutoring, a volunteer program, a field trip etc….</a:t>
            </a:r>
          </a:p>
          <a:p>
            <a:pPr>
              <a:buFont typeface="Wingdings" panose="05000000000000000000" pitchFamily="2" charset="2"/>
              <a:buChar char="Ø"/>
            </a:pPr>
            <a:r>
              <a:rPr lang="en-US" dirty="0"/>
              <a:t>Employee shall give reasonable advanced notice of intention to use the sick leave to attend an educational activity.</a:t>
            </a:r>
          </a:p>
        </p:txBody>
      </p:sp>
      <p:pic>
        <p:nvPicPr>
          <p:cNvPr id="7172" name="Picture 4" descr="Related image"/>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98" b="98923" l="1420" r="97769">
                        <a14:foregroundMark x1="20690" y1="30341" x2="80730" y2="44704"/>
                        <a14:foregroundMark x1="83367" y1="34470" x2="11359" y2="38061"/>
                        <a14:foregroundMark x1="12576" y1="34470" x2="54361" y2="75943"/>
                      </a14:backgroundRemoval>
                    </a14:imgEffect>
                  </a14:imgLayer>
                </a14:imgProps>
              </a:ext>
              <a:ext uri="{28A0092B-C50C-407E-A947-70E740481C1C}">
                <a14:useLocalDpi xmlns:a14="http://schemas.microsoft.com/office/drawing/2010/main" val="0"/>
              </a:ext>
            </a:extLst>
          </a:blip>
          <a:srcRect/>
          <a:stretch/>
        </p:blipFill>
        <p:spPr bwMode="auto">
          <a:xfrm>
            <a:off x="7514267" y="4876800"/>
            <a:ext cx="1173254" cy="1325563"/>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mage result for elementary school graduation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818" y="5329986"/>
            <a:ext cx="2959345" cy="978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80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par>
                          <p:cTn id="19" fill="hold">
                            <p:stCondLst>
                              <p:cond delay="2500"/>
                            </p:stCondLst>
                            <p:childTnLst>
                              <p:par>
                                <p:cTn id="20" presetID="53" presetClass="entr" presetSubtype="528" fill="hold" nodeType="afterEffect">
                                  <p:stCondLst>
                                    <p:cond delay="0"/>
                                  </p:stCondLst>
                                  <p:childTnLst>
                                    <p:set>
                                      <p:cBhvr>
                                        <p:cTn id="21" dur="1" fill="hold">
                                          <p:stCondLst>
                                            <p:cond delay="0"/>
                                          </p:stCondLst>
                                        </p:cTn>
                                        <p:tgtEl>
                                          <p:spTgt spid="7172"/>
                                        </p:tgtEl>
                                        <p:attrNameLst>
                                          <p:attrName>style.visibility</p:attrName>
                                        </p:attrNameLst>
                                      </p:cBhvr>
                                      <p:to>
                                        <p:strVal val="visible"/>
                                      </p:to>
                                    </p:set>
                                    <p:anim calcmode="lin" valueType="num">
                                      <p:cBhvr>
                                        <p:cTn id="22" dur="500" fill="hold"/>
                                        <p:tgtEl>
                                          <p:spTgt spid="7172"/>
                                        </p:tgtEl>
                                        <p:attrNameLst>
                                          <p:attrName>ppt_w</p:attrName>
                                        </p:attrNameLst>
                                      </p:cBhvr>
                                      <p:tavLst>
                                        <p:tav tm="0">
                                          <p:val>
                                            <p:fltVal val="0"/>
                                          </p:val>
                                        </p:tav>
                                        <p:tav tm="100000">
                                          <p:val>
                                            <p:strVal val="#ppt_w"/>
                                          </p:val>
                                        </p:tav>
                                      </p:tavLst>
                                    </p:anim>
                                    <p:anim calcmode="lin" valueType="num">
                                      <p:cBhvr>
                                        <p:cTn id="23" dur="500" fill="hold"/>
                                        <p:tgtEl>
                                          <p:spTgt spid="7172"/>
                                        </p:tgtEl>
                                        <p:attrNameLst>
                                          <p:attrName>ppt_h</p:attrName>
                                        </p:attrNameLst>
                                      </p:cBhvr>
                                      <p:tavLst>
                                        <p:tav tm="0">
                                          <p:val>
                                            <p:fltVal val="0"/>
                                          </p:val>
                                        </p:tav>
                                        <p:tav tm="100000">
                                          <p:val>
                                            <p:strVal val="#ppt_h"/>
                                          </p:val>
                                        </p:tav>
                                      </p:tavLst>
                                    </p:anim>
                                    <p:animEffect transition="in" filter="fade">
                                      <p:cBhvr>
                                        <p:cTn id="24" dur="500"/>
                                        <p:tgtEl>
                                          <p:spTgt spid="7172"/>
                                        </p:tgtEl>
                                      </p:cBhvr>
                                    </p:animEffect>
                                    <p:anim calcmode="lin" valueType="num">
                                      <p:cBhvr>
                                        <p:cTn id="25" dur="500" fill="hold"/>
                                        <p:tgtEl>
                                          <p:spTgt spid="7172"/>
                                        </p:tgtEl>
                                        <p:attrNameLst>
                                          <p:attrName>ppt_x</p:attrName>
                                        </p:attrNameLst>
                                      </p:cBhvr>
                                      <p:tavLst>
                                        <p:tav tm="0">
                                          <p:val>
                                            <p:fltVal val="0.5"/>
                                          </p:val>
                                        </p:tav>
                                        <p:tav tm="100000">
                                          <p:val>
                                            <p:strVal val="#ppt_x"/>
                                          </p:val>
                                        </p:tav>
                                      </p:tavLst>
                                    </p:anim>
                                    <p:anim calcmode="lin" valueType="num">
                                      <p:cBhvr>
                                        <p:cTn id="26" dur="500" fill="hold"/>
                                        <p:tgtEl>
                                          <p:spTgt spid="7172"/>
                                        </p:tgtEl>
                                        <p:attrNameLst>
                                          <p:attrName>ppt_y</p:attrName>
                                        </p:attrNameLst>
                                      </p:cBhvr>
                                      <p:tavLst>
                                        <p:tav tm="0">
                                          <p:val>
                                            <p:fltVal val="0.5"/>
                                          </p:val>
                                        </p:tav>
                                        <p:tav tm="100000">
                                          <p:val>
                                            <p:strVal val="#ppt_y"/>
                                          </p:val>
                                        </p:tav>
                                      </p:tavLst>
                                    </p:anim>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7176"/>
                                        </p:tgtEl>
                                        <p:attrNameLst>
                                          <p:attrName>style.visibility</p:attrName>
                                        </p:attrNameLst>
                                      </p:cBhvr>
                                      <p:to>
                                        <p:strVal val="visible"/>
                                      </p:to>
                                    </p:set>
                                    <p:animEffect transition="in" filter="fade">
                                      <p:cBhvr>
                                        <p:cTn id="30" dur="5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CB547136D5D6449BB4A2B661F083077" ma:contentTypeVersion="0" ma:contentTypeDescription="Create a new document." ma:contentTypeScope="" ma:versionID="22dd84f32e56d47571d1d91976bc2f2c">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A6E5EA-4100-4666-83E6-B6A582F7B540}">
  <ds:schemaRefs>
    <ds:schemaRef ds:uri="http://schemas.microsoft.com/sharepoint/v3/contenttype/forms"/>
  </ds:schemaRefs>
</ds:datastoreItem>
</file>

<file path=customXml/itemProps2.xml><?xml version="1.0" encoding="utf-8"?>
<ds:datastoreItem xmlns:ds="http://schemas.openxmlformats.org/officeDocument/2006/customXml" ds:itemID="{E7543DC9-8AC5-4770-AE0D-B05E9182F888}">
  <ds:schemaRefs>
    <ds:schemaRef ds:uri="http://schemas.microsoft.com/office/infopath/2007/PartnerControls"/>
    <ds:schemaRef ds:uri="http://www.w3.org/XML/1998/namespace"/>
    <ds:schemaRef ds:uri="http://schemas.openxmlformats.org/package/2006/metadata/core-properties"/>
    <ds:schemaRef ds:uri="http://purl.org/dc/terms/"/>
    <ds:schemaRef ds:uri="http://purl.org/dc/dcmitype/"/>
    <ds:schemaRef ds:uri="http://schemas.microsoft.com/office/2006/documentManagement/typ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1507383C-F476-4361-978E-B6A0C234ED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Retrospect</Template>
  <TotalTime>4768</TotalTime>
  <Words>2280</Words>
  <Application>Microsoft Office PowerPoint</Application>
  <PresentationFormat>On-screen Show (4:3)</PresentationFormat>
  <Paragraphs>200</Paragraphs>
  <Slides>32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Adobe Hebrew</vt:lpstr>
      <vt:lpstr>Arial</vt:lpstr>
      <vt:lpstr>Calibri</vt:lpstr>
      <vt:lpstr>Calibri Light</vt:lpstr>
      <vt:lpstr>Tekton Pro</vt:lpstr>
      <vt:lpstr>Times New Roman</vt:lpstr>
      <vt:lpstr>Wingdings</vt:lpstr>
      <vt:lpstr>Wingdings 2</vt:lpstr>
      <vt:lpstr>Retrospect</vt:lpstr>
      <vt:lpstr>HUMAN RESOURCES HELPING HANDS PRESENTATION </vt:lpstr>
      <vt:lpstr>BENEFITS OVERVIEW</vt:lpstr>
      <vt:lpstr>EMPLOYEE LEAVE REQUESTS</vt:lpstr>
      <vt:lpstr>LEAVE DEDUCTION</vt:lpstr>
      <vt:lpstr>VACATION LEAVE - Policy 4306</vt:lpstr>
      <vt:lpstr>SICK LEAVE – Policy 4308</vt:lpstr>
      <vt:lpstr>FUNERAL LEAVE – Policy 4312</vt:lpstr>
      <vt:lpstr>PERSONAL LEAVE – Policy 4311</vt:lpstr>
      <vt:lpstr>EDUCATIONAL ACTIVITIES LEAVE – Policy 4230</vt:lpstr>
      <vt:lpstr>JURY AND WITNESS DUTY – Policy 4314</vt:lpstr>
      <vt:lpstr>VIRTUAL VISITS</vt:lpstr>
      <vt:lpstr>PowerPoint Presentation</vt:lpstr>
      <vt:lpstr>SICK LEAVE POOL – Policy 4310</vt:lpstr>
      <vt:lpstr>LEAVE WITHOUT PAY LEAVE – Policy 4316 </vt:lpstr>
      <vt:lpstr>UNAUTHORIZED ABSENCE– Policy 4511 </vt:lpstr>
      <vt:lpstr>MILITARY LEAVE – Policy 4317</vt:lpstr>
      <vt:lpstr>WORKERS’ COMPENSATION </vt:lpstr>
      <vt:lpstr>FMLA- Family Medical Leave Act</vt:lpstr>
      <vt:lpstr>What is the first step?</vt:lpstr>
      <vt:lpstr>Department Roles</vt:lpstr>
      <vt:lpstr>Intermittent Leave </vt:lpstr>
      <vt:lpstr>Returning To Work</vt:lpstr>
      <vt:lpstr>New Rights of Nursing Mothers to  Express Breast Milk in the Workplace</vt:lpstr>
      <vt:lpstr>PDR-  Payroll Distribution Report</vt:lpstr>
      <vt:lpstr>Temporary Agency Employee Requests</vt:lpstr>
      <vt:lpstr>Best Practices for Adjunct Faculty</vt:lpstr>
      <vt:lpstr>PowerPoint Presentation</vt:lpstr>
      <vt:lpstr>Electronic Time Adjustment Request Form (TARF)</vt:lpstr>
      <vt:lpstr>New JagNet Employee Profile</vt:lpstr>
      <vt:lpstr>Electronic Change of Address Form</vt:lpstr>
      <vt:lpstr>Benefits Staff Contacts</vt:lpstr>
      <vt:lpstr>PowerPoint Presentation</vt:lpstr>
    </vt:vector>
  </TitlesOfParts>
  <Company>South Texas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Worker’s Compensation</dc:title>
  <dc:creator>hsoliz</dc:creator>
  <cp:lastModifiedBy>Annel Perez</cp:lastModifiedBy>
  <cp:revision>195</cp:revision>
  <cp:lastPrinted>2017-11-08T21:29:13Z</cp:lastPrinted>
  <dcterms:created xsi:type="dcterms:W3CDTF">2010-08-20T12:40:03Z</dcterms:created>
  <dcterms:modified xsi:type="dcterms:W3CDTF">2021-06-07T15:31:23Z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0x0101004CB547136D5D6449BB4A2B661F083077</vt:lpwstr>
  </property>
</Properties>
</file>